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820" r:id="rId2"/>
    <p:sldId id="742" r:id="rId3"/>
    <p:sldId id="822" r:id="rId4"/>
    <p:sldId id="823" r:id="rId5"/>
    <p:sldId id="824" r:id="rId6"/>
    <p:sldId id="825" r:id="rId7"/>
    <p:sldId id="826" r:id="rId8"/>
    <p:sldId id="827" r:id="rId9"/>
    <p:sldId id="828" r:id="rId10"/>
    <p:sldId id="829" r:id="rId11"/>
    <p:sldId id="830" r:id="rId12"/>
    <p:sldId id="819" r:id="rId13"/>
    <p:sldId id="842" r:id="rId14"/>
    <p:sldId id="832" r:id="rId15"/>
    <p:sldId id="841" r:id="rId16"/>
    <p:sldId id="731" r:id="rId17"/>
    <p:sldId id="836" r:id="rId18"/>
    <p:sldId id="834" r:id="rId19"/>
    <p:sldId id="835" r:id="rId20"/>
    <p:sldId id="728" r:id="rId21"/>
    <p:sldId id="1097" r:id="rId22"/>
    <p:sldId id="844" r:id="rId23"/>
    <p:sldId id="845" r:id="rId24"/>
    <p:sldId id="846" r:id="rId25"/>
    <p:sldId id="847" r:id="rId26"/>
    <p:sldId id="1095" r:id="rId27"/>
    <p:sldId id="1096"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8219"/>
    <a:srgbClr val="C9171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4" autoAdjust="0"/>
    <p:restoredTop sz="91837" autoAdjust="0"/>
  </p:normalViewPr>
  <p:slideViewPr>
    <p:cSldViewPr snapToGrid="0">
      <p:cViewPr varScale="1">
        <p:scale>
          <a:sx n="70" d="100"/>
          <a:sy n="70" d="100"/>
        </p:scale>
        <p:origin x="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75763249041987"/>
          <c:y val="1.7852252230301551E-2"/>
          <c:w val="0.76214035176455452"/>
          <c:h val="0.96727087091111386"/>
        </c:manualLayout>
      </c:layout>
      <c:doughnutChart>
        <c:varyColors val="1"/>
        <c:ser>
          <c:idx val="0"/>
          <c:order val="0"/>
          <c:tx>
            <c:strRef>
              <c:f>Sheet1!$B$1</c:f>
              <c:strCache>
                <c:ptCount val="1"/>
                <c:pt idx="0">
                  <c:v>Sales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5-FF22-434A-8513-CEBB63BD4A9D}"/>
              </c:ext>
            </c:extLst>
          </c:dPt>
          <c:dPt>
            <c:idx val="1"/>
            <c:bubble3D val="0"/>
            <c:spPr>
              <a:solidFill>
                <a:srgbClr val="E84518"/>
              </a:solidFill>
              <a:ln w="19050">
                <a:solidFill>
                  <a:schemeClr val="lt1"/>
                </a:solidFill>
              </a:ln>
              <a:effectLst/>
            </c:spPr>
            <c:extLst>
              <c:ext xmlns:c16="http://schemas.microsoft.com/office/drawing/2014/chart" uri="{C3380CC4-5D6E-409C-BE32-E72D297353CC}">
                <c16:uniqueId val="{00000002-FF22-434A-8513-CEBB63BD4A9D}"/>
              </c:ext>
            </c:extLst>
          </c:dPt>
          <c:dPt>
            <c:idx val="2"/>
            <c:bubble3D val="0"/>
            <c:spPr>
              <a:solidFill>
                <a:srgbClr val="FF6600"/>
              </a:solidFill>
              <a:ln w="19050">
                <a:solidFill>
                  <a:schemeClr val="lt1"/>
                </a:solidFill>
              </a:ln>
              <a:effectLst/>
            </c:spPr>
            <c:extLst>
              <c:ext xmlns:c16="http://schemas.microsoft.com/office/drawing/2014/chart" uri="{C3380CC4-5D6E-409C-BE32-E72D297353CC}">
                <c16:uniqueId val="{00000001-FF22-434A-8513-CEBB63BD4A9D}"/>
              </c:ext>
            </c:extLst>
          </c:dPt>
          <c:dPt>
            <c:idx val="3"/>
            <c:bubble3D val="0"/>
            <c:spPr>
              <a:solidFill>
                <a:srgbClr val="FF9933"/>
              </a:solidFill>
              <a:ln w="19050">
                <a:solidFill>
                  <a:schemeClr val="lt1"/>
                </a:solidFill>
              </a:ln>
              <a:effectLst/>
            </c:spPr>
            <c:extLst>
              <c:ext xmlns:c16="http://schemas.microsoft.com/office/drawing/2014/chart" uri="{C3380CC4-5D6E-409C-BE32-E72D297353CC}">
                <c16:uniqueId val="{00000003-FF22-434A-8513-CEBB63BD4A9D}"/>
              </c:ext>
            </c:extLst>
          </c:dPt>
          <c:dPt>
            <c:idx val="4"/>
            <c:bubble3D val="0"/>
            <c:spPr>
              <a:solidFill>
                <a:srgbClr val="FFC000"/>
              </a:solidFill>
              <a:ln w="19050">
                <a:solidFill>
                  <a:schemeClr val="lt1"/>
                </a:solidFill>
              </a:ln>
              <a:effectLst/>
            </c:spPr>
            <c:extLst>
              <c:ext xmlns:c16="http://schemas.microsoft.com/office/drawing/2014/chart" uri="{C3380CC4-5D6E-409C-BE32-E72D297353CC}">
                <c16:uniqueId val="{00000004-FF22-434A-8513-CEBB63BD4A9D}"/>
              </c:ext>
            </c:extLst>
          </c:dPt>
          <c:dPt>
            <c:idx val="5"/>
            <c:bubble3D val="0"/>
            <c:spPr>
              <a:solidFill>
                <a:srgbClr val="D1D105"/>
              </a:solidFill>
              <a:ln w="19050">
                <a:solidFill>
                  <a:schemeClr val="lt1"/>
                </a:solidFill>
              </a:ln>
              <a:effectLst/>
            </c:spPr>
            <c:extLst>
              <c:ext xmlns:c16="http://schemas.microsoft.com/office/drawing/2014/chart" uri="{C3380CC4-5D6E-409C-BE32-E72D297353CC}">
                <c16:uniqueId val="{00000006-FF22-434A-8513-CEBB63BD4A9D}"/>
              </c:ext>
            </c:extLst>
          </c:dPt>
          <c:dPt>
            <c:idx val="6"/>
            <c:bubble3D val="0"/>
            <c:spPr>
              <a:solidFill>
                <a:srgbClr val="4EB9D2"/>
              </a:solidFill>
              <a:ln w="19050">
                <a:solidFill>
                  <a:schemeClr val="lt1"/>
                </a:solidFill>
              </a:ln>
              <a:effectLst/>
            </c:spPr>
            <c:extLst>
              <c:ext xmlns:c16="http://schemas.microsoft.com/office/drawing/2014/chart" uri="{C3380CC4-5D6E-409C-BE32-E72D297353CC}">
                <c16:uniqueId val="{00000008-FF22-434A-8513-CEBB63BD4A9D}"/>
              </c:ext>
            </c:extLst>
          </c:dPt>
          <c:dPt>
            <c:idx val="7"/>
            <c:bubble3D val="0"/>
            <c:spPr>
              <a:solidFill>
                <a:srgbClr val="4D8DD3"/>
              </a:solidFill>
              <a:ln w="19050">
                <a:solidFill>
                  <a:schemeClr val="lt1"/>
                </a:solidFill>
              </a:ln>
              <a:effectLst/>
            </c:spPr>
            <c:extLst>
              <c:ext xmlns:c16="http://schemas.microsoft.com/office/drawing/2014/chart" uri="{C3380CC4-5D6E-409C-BE32-E72D297353CC}">
                <c16:uniqueId val="{00000009-FF22-434A-8513-CEBB63BD4A9D}"/>
              </c:ext>
            </c:extLst>
          </c:dPt>
          <c:dPt>
            <c:idx val="8"/>
            <c:bubble3D val="0"/>
            <c:spPr>
              <a:solidFill>
                <a:srgbClr val="3558EB"/>
              </a:solidFill>
              <a:ln w="19050">
                <a:solidFill>
                  <a:schemeClr val="lt1"/>
                </a:solidFill>
              </a:ln>
              <a:effectLst/>
            </c:spPr>
            <c:extLst>
              <c:ext xmlns:c16="http://schemas.microsoft.com/office/drawing/2014/chart" uri="{C3380CC4-5D6E-409C-BE32-E72D297353CC}">
                <c16:uniqueId val="{0000000A-FF22-434A-8513-CEBB63BD4A9D}"/>
              </c:ext>
            </c:extLst>
          </c:dPt>
          <c:dPt>
            <c:idx val="9"/>
            <c:bubble3D val="0"/>
            <c:spPr>
              <a:solidFill>
                <a:srgbClr val="005086"/>
              </a:solidFill>
              <a:ln w="19050">
                <a:solidFill>
                  <a:schemeClr val="lt1"/>
                </a:solidFill>
              </a:ln>
              <a:effectLst/>
            </c:spPr>
            <c:extLst>
              <c:ext xmlns:c16="http://schemas.microsoft.com/office/drawing/2014/chart" uri="{C3380CC4-5D6E-409C-BE32-E72D297353CC}">
                <c16:uniqueId val="{0000000B-FF22-434A-8513-CEBB63BD4A9D}"/>
              </c:ext>
            </c:extLst>
          </c:dPt>
          <c:dPt>
            <c:idx val="10"/>
            <c:bubble3D val="0"/>
            <c:spPr>
              <a:solidFill>
                <a:srgbClr val="002D4C"/>
              </a:solidFill>
              <a:ln w="19050">
                <a:solidFill>
                  <a:schemeClr val="lt1"/>
                </a:solidFill>
              </a:ln>
              <a:effectLst/>
            </c:spPr>
            <c:extLst>
              <c:ext xmlns:c16="http://schemas.microsoft.com/office/drawing/2014/chart" uri="{C3380CC4-5D6E-409C-BE32-E72D297353CC}">
                <c16:uniqueId val="{0000000D-FF22-434A-8513-CEBB63BD4A9D}"/>
              </c:ext>
            </c:extLst>
          </c:dPt>
          <c:dPt>
            <c:idx val="11"/>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E-FF22-434A-8513-CEBB63BD4A9D}"/>
              </c:ext>
            </c:extLst>
          </c:dPt>
          <c:dPt>
            <c:idx val="1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F-FF22-434A-8513-CEBB63BD4A9D}"/>
              </c:ext>
            </c:extLst>
          </c:dPt>
          <c:dPt>
            <c:idx val="1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10-FF22-434A-8513-CEBB63BD4A9D}"/>
              </c:ext>
            </c:extLst>
          </c:dPt>
          <c:dPt>
            <c:idx val="14"/>
            <c:bubble3D val="0"/>
            <c:spPr>
              <a:noFill/>
              <a:ln w="19050">
                <a:noFill/>
              </a:ln>
              <a:effectLst/>
            </c:spPr>
            <c:extLst>
              <c:ext xmlns:c16="http://schemas.microsoft.com/office/drawing/2014/chart" uri="{C3380CC4-5D6E-409C-BE32-E72D297353CC}">
                <c16:uniqueId val="{00000007-FF22-434A-8513-CEBB63BD4A9D}"/>
              </c:ext>
            </c:extLst>
          </c:dPt>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REST</c:v>
                </c:pt>
              </c:strCache>
            </c:strRef>
          </c:cat>
          <c:val>
            <c:numRef>
              <c:f>Sheet1!$B$2:$B$16</c:f>
              <c:numCache>
                <c:formatCode>0.0%</c:formatCode>
                <c:ptCount val="15"/>
                <c:pt idx="0">
                  <c:v>1.4999999999999999E-2</c:v>
                </c:pt>
                <c:pt idx="1">
                  <c:v>4.4999999999999998E-2</c:v>
                </c:pt>
                <c:pt idx="2">
                  <c:v>4.4999999999999998E-2</c:v>
                </c:pt>
                <c:pt idx="3">
                  <c:v>0.01</c:v>
                </c:pt>
                <c:pt idx="4">
                  <c:v>2.5000000000000001E-2</c:v>
                </c:pt>
                <c:pt idx="5">
                  <c:v>7.4999999999999997E-2</c:v>
                </c:pt>
                <c:pt idx="6">
                  <c:v>2.5000000000000001E-2</c:v>
                </c:pt>
                <c:pt idx="7">
                  <c:v>0.04</c:v>
                </c:pt>
                <c:pt idx="8">
                  <c:v>2.5000000000000001E-2</c:v>
                </c:pt>
                <c:pt idx="9">
                  <c:v>0.09</c:v>
                </c:pt>
                <c:pt idx="10">
                  <c:v>1.4999999999999999E-2</c:v>
                </c:pt>
                <c:pt idx="11">
                  <c:v>0.02</c:v>
                </c:pt>
                <c:pt idx="12">
                  <c:v>2.5000000000000001E-2</c:v>
                </c:pt>
                <c:pt idx="13">
                  <c:v>0.04</c:v>
                </c:pt>
                <c:pt idx="14">
                  <c:v>0.5</c:v>
                </c:pt>
              </c:numCache>
            </c:numRef>
          </c:val>
          <c:extLst>
            <c:ext xmlns:c16="http://schemas.microsoft.com/office/drawing/2014/chart" uri="{C3380CC4-5D6E-409C-BE32-E72D297353CC}">
              <c16:uniqueId val="{00000000-FF22-434A-8513-CEBB63BD4A9D}"/>
            </c:ext>
          </c:extLst>
        </c:ser>
        <c:dLbls>
          <c:showLegendKey val="0"/>
          <c:showVal val="0"/>
          <c:showCatName val="0"/>
          <c:showSerName val="0"/>
          <c:showPercent val="0"/>
          <c:showBubbleSize val="0"/>
          <c:showLeaderLines val="1"/>
        </c:dLbls>
        <c:firstSliceAng val="270"/>
        <c:holeSize val="86"/>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8990-48CC-8A05-24F66E7D2258}"/>
              </c:ext>
            </c:extLst>
          </c:dPt>
          <c:cat>
            <c:strRef>
              <c:f>Sheet1!$A$2</c:f>
              <c:strCache>
                <c:ptCount val="1"/>
                <c:pt idx="0">
                  <c:v>Category 1</c:v>
                </c:pt>
              </c:strCache>
            </c:strRef>
          </c:cat>
          <c:val>
            <c:numRef>
              <c:f>Sheet1!$B$2</c:f>
              <c:numCache>
                <c:formatCode>0%</c:formatCode>
                <c:ptCount val="1"/>
                <c:pt idx="0">
                  <c:v>0.67</c:v>
                </c:pt>
              </c:numCache>
            </c:numRef>
          </c:val>
          <c:extLst>
            <c:ext xmlns:c16="http://schemas.microsoft.com/office/drawing/2014/chart" uri="{C3380CC4-5D6E-409C-BE32-E72D297353CC}">
              <c16:uniqueId val="{00000002-8990-48CC-8A05-24F66E7D2258}"/>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0.33</c:v>
                </c:pt>
              </c:numCache>
            </c:numRef>
          </c:val>
          <c:extLst>
            <c:ext xmlns:c16="http://schemas.microsoft.com/office/drawing/2014/chart" uri="{C3380CC4-5D6E-409C-BE32-E72D297353CC}">
              <c16:uniqueId val="{00000003-8990-48CC-8A05-24F66E7D2258}"/>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FE6A-41C0-A0A2-E0BFD478B381}"/>
              </c:ext>
            </c:extLst>
          </c:dPt>
          <c:cat>
            <c:strRef>
              <c:f>Sheet1!$A$2</c:f>
              <c:strCache>
                <c:ptCount val="1"/>
                <c:pt idx="0">
                  <c:v>Category 1</c:v>
                </c:pt>
              </c:strCache>
            </c:strRef>
          </c:cat>
          <c:val>
            <c:numRef>
              <c:f>Sheet1!$B$2</c:f>
              <c:numCache>
                <c:formatCode>0%</c:formatCode>
                <c:ptCount val="1"/>
                <c:pt idx="0">
                  <c:v>0.72</c:v>
                </c:pt>
              </c:numCache>
            </c:numRef>
          </c:val>
          <c:extLst>
            <c:ext xmlns:c16="http://schemas.microsoft.com/office/drawing/2014/chart" uri="{C3380CC4-5D6E-409C-BE32-E72D297353CC}">
              <c16:uniqueId val="{00000002-FE6A-41C0-A0A2-E0BFD478B381}"/>
            </c:ext>
          </c:extLst>
        </c:ser>
        <c:ser>
          <c:idx val="1"/>
          <c:order val="1"/>
          <c:tx>
            <c:strRef>
              <c:f>Sheet1!$C$1</c:f>
              <c:strCache>
                <c:ptCount val="1"/>
                <c:pt idx="0">
                  <c:v>Away</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FE6A-41C0-A0A2-E0BFD478B381}"/>
              </c:ext>
            </c:extLst>
          </c:dPt>
          <c:cat>
            <c:strRef>
              <c:f>Sheet1!$A$2</c:f>
              <c:strCache>
                <c:ptCount val="1"/>
                <c:pt idx="0">
                  <c:v>Category 1</c:v>
                </c:pt>
              </c:strCache>
            </c:strRef>
          </c:cat>
          <c:val>
            <c:numRef>
              <c:f>Sheet1!$C$2</c:f>
              <c:numCache>
                <c:formatCode>0%</c:formatCode>
                <c:ptCount val="1"/>
                <c:pt idx="0">
                  <c:v>0.28000000000000003</c:v>
                </c:pt>
              </c:numCache>
            </c:numRef>
          </c:val>
          <c:extLst>
            <c:ext xmlns:c16="http://schemas.microsoft.com/office/drawing/2014/chart" uri="{C3380CC4-5D6E-409C-BE32-E72D297353CC}">
              <c16:uniqueId val="{00000005-FE6A-41C0-A0A2-E0BFD478B381}"/>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EBB3-43E9-AADF-849A186529CA}"/>
              </c:ext>
            </c:extLst>
          </c:dPt>
          <c:cat>
            <c:strRef>
              <c:f>Sheet1!$A$2</c:f>
              <c:strCache>
                <c:ptCount val="1"/>
                <c:pt idx="0">
                  <c:v>Category 1</c:v>
                </c:pt>
              </c:strCache>
            </c:strRef>
          </c:cat>
          <c:val>
            <c:numRef>
              <c:f>Sheet1!$B$2</c:f>
              <c:numCache>
                <c:formatCode>0%</c:formatCode>
                <c:ptCount val="1"/>
                <c:pt idx="0">
                  <c:v>0.72</c:v>
                </c:pt>
              </c:numCache>
            </c:numRef>
          </c:val>
          <c:extLst>
            <c:ext xmlns:c16="http://schemas.microsoft.com/office/drawing/2014/chart" uri="{C3380CC4-5D6E-409C-BE32-E72D297353CC}">
              <c16:uniqueId val="{00000002-EBB3-43E9-AADF-849A186529CA}"/>
            </c:ext>
          </c:extLst>
        </c:ser>
        <c:ser>
          <c:idx val="1"/>
          <c:order val="1"/>
          <c:tx>
            <c:strRef>
              <c:f>Sheet1!$C$1</c:f>
              <c:strCache>
                <c:ptCount val="1"/>
                <c:pt idx="0">
                  <c:v>Away</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EBB3-43E9-AADF-849A186529CA}"/>
              </c:ext>
            </c:extLst>
          </c:dPt>
          <c:cat>
            <c:strRef>
              <c:f>Sheet1!$A$2</c:f>
              <c:strCache>
                <c:ptCount val="1"/>
                <c:pt idx="0">
                  <c:v>Category 1</c:v>
                </c:pt>
              </c:strCache>
            </c:strRef>
          </c:cat>
          <c:val>
            <c:numRef>
              <c:f>Sheet1!$C$2</c:f>
              <c:numCache>
                <c:formatCode>0%</c:formatCode>
                <c:ptCount val="1"/>
                <c:pt idx="0">
                  <c:v>0.28000000000000003</c:v>
                </c:pt>
              </c:numCache>
            </c:numRef>
          </c:val>
          <c:extLst>
            <c:ext xmlns:c16="http://schemas.microsoft.com/office/drawing/2014/chart" uri="{C3380CC4-5D6E-409C-BE32-E72D297353CC}">
              <c16:uniqueId val="{00000005-EBB3-43E9-AADF-849A186529CA}"/>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none"/>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none"/>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5FC9-43D5-B703-03366479CB86}"/>
              </c:ext>
            </c:extLst>
          </c:dPt>
          <c:cat>
            <c:strRef>
              <c:f>Sheet1!$A$2</c:f>
              <c:strCache>
                <c:ptCount val="1"/>
                <c:pt idx="0">
                  <c:v>Category 1</c:v>
                </c:pt>
              </c:strCache>
            </c:strRef>
          </c:cat>
          <c:val>
            <c:numRef>
              <c:f>Sheet1!$B$2</c:f>
              <c:numCache>
                <c:formatCode>0%</c:formatCode>
                <c:ptCount val="1"/>
                <c:pt idx="0">
                  <c:v>0.94</c:v>
                </c:pt>
              </c:numCache>
            </c:numRef>
          </c:val>
          <c:extLst>
            <c:ext xmlns:c16="http://schemas.microsoft.com/office/drawing/2014/chart" uri="{C3380CC4-5D6E-409C-BE32-E72D297353CC}">
              <c16:uniqueId val="{00000002-5FC9-43D5-B703-03366479CB86}"/>
            </c:ext>
          </c:extLst>
        </c:ser>
        <c:ser>
          <c:idx val="1"/>
          <c:order val="1"/>
          <c:tx>
            <c:strRef>
              <c:f>Sheet1!$C$1</c:f>
              <c:strCache>
                <c:ptCount val="1"/>
                <c:pt idx="0">
                  <c:v>Away</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5FC9-43D5-B703-03366479CB86}"/>
              </c:ext>
            </c:extLst>
          </c:dPt>
          <c:cat>
            <c:strRef>
              <c:f>Sheet1!$A$2</c:f>
              <c:strCache>
                <c:ptCount val="1"/>
                <c:pt idx="0">
                  <c:v>Category 1</c:v>
                </c:pt>
              </c:strCache>
            </c:strRef>
          </c:cat>
          <c:val>
            <c:numRef>
              <c:f>Sheet1!$C$2</c:f>
              <c:numCache>
                <c:formatCode>0%</c:formatCode>
                <c:ptCount val="1"/>
                <c:pt idx="0">
                  <c:v>0.06</c:v>
                </c:pt>
              </c:numCache>
            </c:numRef>
          </c:val>
          <c:extLst>
            <c:ext xmlns:c16="http://schemas.microsoft.com/office/drawing/2014/chart" uri="{C3380CC4-5D6E-409C-BE32-E72D297353CC}">
              <c16:uniqueId val="{00000005-5FC9-43D5-B703-03366479CB86}"/>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min val="0"/>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F6CD-4326-932B-5DEC2245C4D7}"/>
              </c:ext>
            </c:extLst>
          </c:dPt>
          <c:cat>
            <c:strRef>
              <c:f>Sheet1!$A$2</c:f>
              <c:strCache>
                <c:ptCount val="1"/>
                <c:pt idx="0">
                  <c:v>Category 1</c:v>
                </c:pt>
              </c:strCache>
            </c:strRef>
          </c:cat>
          <c:val>
            <c:numRef>
              <c:f>Sheet1!$B$2</c:f>
              <c:numCache>
                <c:formatCode>0%</c:formatCode>
                <c:ptCount val="1"/>
                <c:pt idx="0">
                  <c:v>0.8</c:v>
                </c:pt>
              </c:numCache>
            </c:numRef>
          </c:val>
          <c:extLst>
            <c:ext xmlns:c16="http://schemas.microsoft.com/office/drawing/2014/chart" uri="{C3380CC4-5D6E-409C-BE32-E72D297353CC}">
              <c16:uniqueId val="{00000002-F6CD-4326-932B-5DEC2245C4D7}"/>
            </c:ext>
          </c:extLst>
        </c:ser>
        <c:ser>
          <c:idx val="1"/>
          <c:order val="1"/>
          <c:tx>
            <c:strRef>
              <c:f>Sheet1!$C$1</c:f>
              <c:strCache>
                <c:ptCount val="1"/>
                <c:pt idx="0">
                  <c:v>Away</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F6CD-4326-932B-5DEC2245C4D7}"/>
              </c:ext>
            </c:extLst>
          </c:dPt>
          <c:cat>
            <c:strRef>
              <c:f>Sheet1!$A$2</c:f>
              <c:strCache>
                <c:ptCount val="1"/>
                <c:pt idx="0">
                  <c:v>Category 1</c:v>
                </c:pt>
              </c:strCache>
            </c:strRef>
          </c:cat>
          <c:val>
            <c:numRef>
              <c:f>Sheet1!$C$2</c:f>
              <c:numCache>
                <c:formatCode>0%</c:formatCode>
                <c:ptCount val="1"/>
                <c:pt idx="0">
                  <c:v>0.2</c:v>
                </c:pt>
              </c:numCache>
            </c:numRef>
          </c:val>
          <c:extLst>
            <c:ext xmlns:c16="http://schemas.microsoft.com/office/drawing/2014/chart" uri="{C3380CC4-5D6E-409C-BE32-E72D297353CC}">
              <c16:uniqueId val="{00000005-F6CD-4326-932B-5DEC2245C4D7}"/>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none"/>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CDB9-48D5-A78E-53246E4D5BD9}"/>
              </c:ext>
            </c:extLst>
          </c:dPt>
          <c:cat>
            <c:strRef>
              <c:f>Sheet1!$A$2</c:f>
              <c:strCache>
                <c:ptCount val="1"/>
                <c:pt idx="0">
                  <c:v>Category 1</c:v>
                </c:pt>
              </c:strCache>
            </c:strRef>
          </c:cat>
          <c:val>
            <c:numRef>
              <c:f>Sheet1!$B$2</c:f>
              <c:numCache>
                <c:formatCode>0%</c:formatCode>
                <c:ptCount val="1"/>
                <c:pt idx="0">
                  <c:v>0.92</c:v>
                </c:pt>
              </c:numCache>
            </c:numRef>
          </c:val>
          <c:extLst>
            <c:ext xmlns:c16="http://schemas.microsoft.com/office/drawing/2014/chart" uri="{C3380CC4-5D6E-409C-BE32-E72D297353CC}">
              <c16:uniqueId val="{00000002-CDB9-48D5-A78E-53246E4D5BD9}"/>
            </c:ext>
          </c:extLst>
        </c:ser>
        <c:ser>
          <c:idx val="1"/>
          <c:order val="1"/>
          <c:tx>
            <c:strRef>
              <c:f>Sheet1!$C$1</c:f>
              <c:strCache>
                <c:ptCount val="1"/>
                <c:pt idx="0">
                  <c:v>Away</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CDB9-48D5-A78E-53246E4D5BD9}"/>
              </c:ext>
            </c:extLst>
          </c:dPt>
          <c:cat>
            <c:strRef>
              <c:f>Sheet1!$A$2</c:f>
              <c:strCache>
                <c:ptCount val="1"/>
                <c:pt idx="0">
                  <c:v>Category 1</c:v>
                </c:pt>
              </c:strCache>
            </c:strRef>
          </c:cat>
          <c:val>
            <c:numRef>
              <c:f>Sheet1!$C$2</c:f>
              <c:numCache>
                <c:formatCode>0%</c:formatCode>
                <c:ptCount val="1"/>
                <c:pt idx="0">
                  <c:v>0.08</c:v>
                </c:pt>
              </c:numCache>
            </c:numRef>
          </c:val>
          <c:extLst>
            <c:ext xmlns:c16="http://schemas.microsoft.com/office/drawing/2014/chart" uri="{C3380CC4-5D6E-409C-BE32-E72D297353CC}">
              <c16:uniqueId val="{00000005-CDB9-48D5-A78E-53246E4D5BD9}"/>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none"/>
        <c:minorTickMark val="none"/>
        <c:tickLblPos val="nextTo"/>
        <c:crossAx val="104298527"/>
        <c:crosses val="autoZero"/>
        <c:auto val="1"/>
        <c:lblAlgn val="ctr"/>
        <c:lblOffset val="100"/>
        <c:noMultiLvlLbl val="0"/>
      </c:catAx>
      <c:valAx>
        <c:axId val="104298527"/>
        <c:scaling>
          <c:orientation val="minMax"/>
          <c:max val="1"/>
          <c:min val="0"/>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CE40-4E65-9C46-4E591E80CD04}"/>
              </c:ext>
            </c:extLst>
          </c:dPt>
          <c:cat>
            <c:strRef>
              <c:f>Sheet1!$A$2</c:f>
              <c:strCache>
                <c:ptCount val="1"/>
                <c:pt idx="0">
                  <c:v>Category 1</c:v>
                </c:pt>
              </c:strCache>
            </c:strRef>
          </c:cat>
          <c:val>
            <c:numRef>
              <c:f>Sheet1!$B$2</c:f>
              <c:numCache>
                <c:formatCode>0%</c:formatCode>
                <c:ptCount val="1"/>
                <c:pt idx="0">
                  <c:v>0.84</c:v>
                </c:pt>
              </c:numCache>
            </c:numRef>
          </c:val>
          <c:extLst>
            <c:ext xmlns:c16="http://schemas.microsoft.com/office/drawing/2014/chart" uri="{C3380CC4-5D6E-409C-BE32-E72D297353CC}">
              <c16:uniqueId val="{00000002-CE40-4E65-9C46-4E591E80CD04}"/>
            </c:ext>
          </c:extLst>
        </c:ser>
        <c:ser>
          <c:idx val="1"/>
          <c:order val="1"/>
          <c:tx>
            <c:strRef>
              <c:f>Sheet1!$C$1</c:f>
              <c:strCache>
                <c:ptCount val="1"/>
                <c:pt idx="0">
                  <c:v>Away</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CE40-4E65-9C46-4E591E80CD04}"/>
              </c:ext>
            </c:extLst>
          </c:dPt>
          <c:cat>
            <c:strRef>
              <c:f>Sheet1!$A$2</c:f>
              <c:strCache>
                <c:ptCount val="1"/>
                <c:pt idx="0">
                  <c:v>Category 1</c:v>
                </c:pt>
              </c:strCache>
            </c:strRef>
          </c:cat>
          <c:val>
            <c:numRef>
              <c:f>Sheet1!$C$2</c:f>
              <c:numCache>
                <c:formatCode>0%</c:formatCode>
                <c:ptCount val="1"/>
                <c:pt idx="0">
                  <c:v>0.16</c:v>
                </c:pt>
              </c:numCache>
            </c:numRef>
          </c:val>
          <c:extLst>
            <c:ext xmlns:c16="http://schemas.microsoft.com/office/drawing/2014/chart" uri="{C3380CC4-5D6E-409C-BE32-E72D297353CC}">
              <c16:uniqueId val="{00000005-CE40-4E65-9C46-4E591E80CD04}"/>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min val="0"/>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3AAD-40EB-B927-8EA7DC4C7577}"/>
              </c:ext>
            </c:extLst>
          </c:dPt>
          <c:cat>
            <c:strRef>
              <c:f>Sheet1!$A$2</c:f>
              <c:strCache>
                <c:ptCount val="1"/>
                <c:pt idx="0">
                  <c:v>Category 1</c:v>
                </c:pt>
              </c:strCache>
            </c:strRef>
          </c:cat>
          <c:val>
            <c:numRef>
              <c:f>Sheet1!$B$2</c:f>
              <c:numCache>
                <c:formatCode>0%</c:formatCode>
                <c:ptCount val="1"/>
                <c:pt idx="0">
                  <c:v>0.53</c:v>
                </c:pt>
              </c:numCache>
            </c:numRef>
          </c:val>
          <c:extLst>
            <c:ext xmlns:c16="http://schemas.microsoft.com/office/drawing/2014/chart" uri="{C3380CC4-5D6E-409C-BE32-E72D297353CC}">
              <c16:uniqueId val="{00000002-3AAD-40EB-B927-8EA7DC4C7577}"/>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0.47</c:v>
                </c:pt>
              </c:numCache>
            </c:numRef>
          </c:val>
          <c:extLst>
            <c:ext xmlns:c16="http://schemas.microsoft.com/office/drawing/2014/chart" uri="{C3380CC4-5D6E-409C-BE32-E72D297353CC}">
              <c16:uniqueId val="{00000003-3AAD-40EB-B927-8EA7DC4C7577}"/>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none"/>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none"/>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bg1"/>
                </a:solidFill>
                <a:latin typeface="Franklin Gothic Book" panose="020B0503020102020204" pitchFamily="34" charset="0"/>
                <a:ea typeface="+mn-ea"/>
                <a:cs typeface="+mn-cs"/>
              </a:defRPr>
            </a:pPr>
            <a:r>
              <a:rPr lang="en-US"/>
              <a:t>  </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bg1"/>
              </a:solidFill>
              <a:latin typeface="Franklin Gothic Book" panose="020B0503020102020204" pitchFamily="34" charset="0"/>
              <a:ea typeface="+mn-ea"/>
              <a:cs typeface="+mn-cs"/>
            </a:defRPr>
          </a:pPr>
          <a:endParaRPr lang="en-US"/>
        </a:p>
      </c:txPr>
    </c:title>
    <c:autoTitleDeleted val="0"/>
    <c:plotArea>
      <c:layout>
        <c:manualLayout>
          <c:layoutTarget val="inner"/>
          <c:xMode val="edge"/>
          <c:yMode val="edge"/>
          <c:x val="0"/>
          <c:y val="7.9158183550058395E-2"/>
          <c:w val="1"/>
          <c:h val="0.89383375134291199"/>
        </c:manualLayout>
      </c:layout>
      <c:barChart>
        <c:barDir val="bar"/>
        <c:grouping val="stacked"/>
        <c:varyColors val="0"/>
        <c:ser>
          <c:idx val="0"/>
          <c:order val="0"/>
          <c:tx>
            <c:strRef>
              <c:f>Sheet1!$B$1</c:f>
              <c:strCache>
                <c:ptCount val="1"/>
                <c:pt idx="0">
                  <c:v>Early Morning Bite</c:v>
                </c:pt>
              </c:strCache>
            </c:strRef>
          </c:tx>
          <c:spPr>
            <a:solidFill>
              <a:srgbClr val="C0000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POPULATION OF ADULTS, TEENS AND KIDS</c:v>
                </c:pt>
                <c:pt idx="1">
                  <c:v>Adults Age 18-70</c:v>
                </c:pt>
                <c:pt idx="2">
                  <c:v>Teens Age 13-17</c:v>
                </c:pt>
                <c:pt idx="3">
                  <c:v>Kids Age 4-12</c:v>
                </c:pt>
              </c:strCache>
            </c:strRef>
          </c:cat>
          <c:val>
            <c:numRef>
              <c:f>Sheet1!$B$2:$B$5</c:f>
              <c:numCache>
                <c:formatCode>0%</c:formatCode>
                <c:ptCount val="4"/>
                <c:pt idx="0">
                  <c:v>0.03</c:v>
                </c:pt>
                <c:pt idx="1">
                  <c:v>0.04</c:v>
                </c:pt>
                <c:pt idx="2">
                  <c:v>0.02</c:v>
                </c:pt>
                <c:pt idx="3">
                  <c:v>0.01</c:v>
                </c:pt>
              </c:numCache>
            </c:numRef>
          </c:val>
          <c:extLst>
            <c:ext xmlns:c16="http://schemas.microsoft.com/office/drawing/2014/chart" uri="{C3380CC4-5D6E-409C-BE32-E72D297353CC}">
              <c16:uniqueId val="{00000002-872F-F842-9CF5-50CAB1B2292B}"/>
            </c:ext>
          </c:extLst>
        </c:ser>
        <c:ser>
          <c:idx val="1"/>
          <c:order val="1"/>
          <c:tx>
            <c:strRef>
              <c:f>Sheet1!$C$1</c:f>
              <c:strCache>
                <c:ptCount val="1"/>
                <c:pt idx="0">
                  <c:v>Breakfast for One</c:v>
                </c:pt>
              </c:strCache>
            </c:strRef>
          </c:tx>
          <c:spPr>
            <a:solidFill>
              <a:srgbClr val="E84518"/>
            </a:solidFill>
            <a:ln>
              <a:solidFill>
                <a:schemeClr val="bg1"/>
              </a:solidFill>
            </a:ln>
            <a:effectLst/>
          </c:spPr>
          <c:invertIfNegative val="0"/>
          <c:dLbls>
            <c:dLbl>
              <c:idx val="3"/>
              <c:layout>
                <c:manualLayout>
                  <c:x val="4.19883014641023E-3"/>
                  <c:y val="-7.11607709696778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72F-F842-9CF5-50CAB1B229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Sheet1!$C$2:$C$5</c:f>
              <c:numCache>
                <c:formatCode>0%</c:formatCode>
                <c:ptCount val="4"/>
                <c:pt idx="0">
                  <c:v>0.09</c:v>
                </c:pt>
                <c:pt idx="1">
                  <c:v>0.11</c:v>
                </c:pt>
                <c:pt idx="2">
                  <c:v>0.08</c:v>
                </c:pt>
                <c:pt idx="3">
                  <c:v>0.02</c:v>
                </c:pt>
              </c:numCache>
            </c:numRef>
          </c:val>
          <c:extLst>
            <c:ext xmlns:c16="http://schemas.microsoft.com/office/drawing/2014/chart" uri="{C3380CC4-5D6E-409C-BE32-E72D297353CC}">
              <c16:uniqueId val="{00000004-872F-F842-9CF5-50CAB1B2292B}"/>
            </c:ext>
          </c:extLst>
        </c:ser>
        <c:ser>
          <c:idx val="2"/>
          <c:order val="2"/>
          <c:tx>
            <c:strRef>
              <c:f>Sheet1!$D$1</c:f>
              <c:strCache>
                <c:ptCount val="1"/>
                <c:pt idx="0">
                  <c:v>Family Breakfast</c:v>
                </c:pt>
              </c:strCache>
            </c:strRef>
          </c:tx>
          <c:spPr>
            <a:solidFill>
              <a:srgbClr val="FF660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Sheet1!$D$2:$D$5</c:f>
              <c:numCache>
                <c:formatCode>0%</c:formatCode>
                <c:ptCount val="4"/>
                <c:pt idx="0">
                  <c:v>0.09</c:v>
                </c:pt>
                <c:pt idx="1">
                  <c:v>0.08</c:v>
                </c:pt>
                <c:pt idx="2">
                  <c:v>0.1</c:v>
                </c:pt>
                <c:pt idx="3">
                  <c:v>0.18</c:v>
                </c:pt>
              </c:numCache>
            </c:numRef>
          </c:val>
          <c:extLst>
            <c:ext xmlns:c16="http://schemas.microsoft.com/office/drawing/2014/chart" uri="{C3380CC4-5D6E-409C-BE32-E72D297353CC}">
              <c16:uniqueId val="{00000005-872F-F842-9CF5-50CAB1B2292B}"/>
            </c:ext>
          </c:extLst>
        </c:ser>
        <c:ser>
          <c:idx val="3"/>
          <c:order val="3"/>
          <c:tx>
            <c:strRef>
              <c:f>Sheet1!$E$1</c:f>
              <c:strCache>
                <c:ptCount val="1"/>
                <c:pt idx="0">
                  <c:v>Breakfast at Work/School</c:v>
                </c:pt>
              </c:strCache>
            </c:strRef>
          </c:tx>
          <c:spPr>
            <a:solidFill>
              <a:srgbClr val="FF9933"/>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POPULATION OF ADULTS, TEENS AND KIDS</c:v>
                </c:pt>
                <c:pt idx="1">
                  <c:v>Adults Age 18-70</c:v>
                </c:pt>
                <c:pt idx="2">
                  <c:v>Teens Age 13-17</c:v>
                </c:pt>
                <c:pt idx="3">
                  <c:v>Kids Age 4-12</c:v>
                </c:pt>
              </c:strCache>
            </c:strRef>
          </c:cat>
          <c:val>
            <c:numRef>
              <c:f>Sheet1!$E$2:$E$5</c:f>
              <c:numCache>
                <c:formatCode>0%</c:formatCode>
                <c:ptCount val="4"/>
                <c:pt idx="0">
                  <c:v>0.02</c:v>
                </c:pt>
                <c:pt idx="1">
                  <c:v>0.02</c:v>
                </c:pt>
                <c:pt idx="2">
                  <c:v>0.01</c:v>
                </c:pt>
                <c:pt idx="3">
                  <c:v>0.01</c:v>
                </c:pt>
              </c:numCache>
            </c:numRef>
          </c:val>
          <c:extLst>
            <c:ext xmlns:c16="http://schemas.microsoft.com/office/drawing/2014/chart" uri="{C3380CC4-5D6E-409C-BE32-E72D297353CC}">
              <c16:uniqueId val="{00000008-872F-F842-9CF5-50CAB1B2292B}"/>
            </c:ext>
          </c:extLst>
        </c:ser>
        <c:ser>
          <c:idx val="4"/>
          <c:order val="4"/>
          <c:tx>
            <c:strRef>
              <c:f>Sheet1!$F$1</c:f>
              <c:strCache>
                <c:ptCount val="1"/>
                <c:pt idx="0">
                  <c:v>Mid Morning Snack</c:v>
                </c:pt>
              </c:strCache>
            </c:strRef>
          </c:tx>
          <c:spPr>
            <a:solidFill>
              <a:srgbClr val="FFC000"/>
            </a:solidFill>
            <a:ln>
              <a:solidFill>
                <a:schemeClr val="bg1"/>
              </a:solidFill>
            </a:ln>
            <a:effectLst/>
          </c:spPr>
          <c:invertIfNegative val="0"/>
          <c:dLbls>
            <c:dLbl>
              <c:idx val="2"/>
              <c:layout>
                <c:manualLayout>
                  <c:x val="8.3976602928204705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72F-F842-9CF5-50CAB1B229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Sheet1!$F$2:$F$5</c:f>
              <c:numCache>
                <c:formatCode>0%</c:formatCode>
                <c:ptCount val="4"/>
                <c:pt idx="0">
                  <c:v>0.05</c:v>
                </c:pt>
                <c:pt idx="1">
                  <c:v>0.05</c:v>
                </c:pt>
                <c:pt idx="2">
                  <c:v>0.05</c:v>
                </c:pt>
                <c:pt idx="3">
                  <c:v>0.06</c:v>
                </c:pt>
              </c:numCache>
            </c:numRef>
          </c:val>
          <c:extLst>
            <c:ext xmlns:c16="http://schemas.microsoft.com/office/drawing/2014/chart" uri="{C3380CC4-5D6E-409C-BE32-E72D297353CC}">
              <c16:uniqueId val="{0000000A-872F-F842-9CF5-50CAB1B2292B}"/>
            </c:ext>
          </c:extLst>
        </c:ser>
        <c:ser>
          <c:idx val="5"/>
          <c:order val="5"/>
          <c:tx>
            <c:strRef>
              <c:f>Sheet1!$G$1</c:f>
              <c:strCache>
                <c:ptCount val="1"/>
                <c:pt idx="0">
                  <c:v>Lunch</c:v>
                </c:pt>
              </c:strCache>
            </c:strRef>
          </c:tx>
          <c:spPr>
            <a:solidFill>
              <a:srgbClr val="D1D105"/>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Sheet1!$G$2:$G$5</c:f>
              <c:numCache>
                <c:formatCode>0%</c:formatCode>
                <c:ptCount val="4"/>
                <c:pt idx="0">
                  <c:v>0.15</c:v>
                </c:pt>
                <c:pt idx="1">
                  <c:v>0.15</c:v>
                </c:pt>
                <c:pt idx="2">
                  <c:v>0.15</c:v>
                </c:pt>
                <c:pt idx="3">
                  <c:v>0.17</c:v>
                </c:pt>
              </c:numCache>
            </c:numRef>
          </c:val>
          <c:extLst>
            <c:ext xmlns:c16="http://schemas.microsoft.com/office/drawing/2014/chart" uri="{C3380CC4-5D6E-409C-BE32-E72D297353CC}">
              <c16:uniqueId val="{0000000B-872F-F842-9CF5-50CAB1B2292B}"/>
            </c:ext>
          </c:extLst>
        </c:ser>
        <c:ser>
          <c:idx val="6"/>
          <c:order val="6"/>
          <c:tx>
            <c:strRef>
              <c:f>Sheet1!$H$1</c:f>
              <c:strCache>
                <c:ptCount val="1"/>
                <c:pt idx="0">
                  <c:v>Lunch Alternative</c:v>
                </c:pt>
              </c:strCache>
            </c:strRef>
          </c:tx>
          <c:spPr>
            <a:solidFill>
              <a:srgbClr val="4EB9D2"/>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Sheet1!$H$2:$H$5</c:f>
              <c:numCache>
                <c:formatCode>0%</c:formatCode>
                <c:ptCount val="4"/>
                <c:pt idx="0">
                  <c:v>0.05</c:v>
                </c:pt>
                <c:pt idx="1">
                  <c:v>0.06</c:v>
                </c:pt>
                <c:pt idx="2">
                  <c:v>0.04</c:v>
                </c:pt>
                <c:pt idx="3">
                  <c:v>0.03</c:v>
                </c:pt>
              </c:numCache>
            </c:numRef>
          </c:val>
          <c:extLst>
            <c:ext xmlns:c16="http://schemas.microsoft.com/office/drawing/2014/chart" uri="{C3380CC4-5D6E-409C-BE32-E72D297353CC}">
              <c16:uniqueId val="{0000000C-872F-F842-9CF5-50CAB1B2292B}"/>
            </c:ext>
          </c:extLst>
        </c:ser>
        <c:ser>
          <c:idx val="7"/>
          <c:order val="7"/>
          <c:tx>
            <c:strRef>
              <c:f>Sheet1!$I$1</c:f>
              <c:strCache>
                <c:ptCount val="1"/>
                <c:pt idx="0">
                  <c:v>Afternoon Snack</c:v>
                </c:pt>
              </c:strCache>
            </c:strRef>
          </c:tx>
          <c:spPr>
            <a:solidFill>
              <a:srgbClr val="4D8DD3"/>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Sheet1!$I$2:$I$5</c:f>
              <c:numCache>
                <c:formatCode>0%</c:formatCode>
                <c:ptCount val="4"/>
                <c:pt idx="0">
                  <c:v>0.08</c:v>
                </c:pt>
                <c:pt idx="1">
                  <c:v>0.08</c:v>
                </c:pt>
                <c:pt idx="2">
                  <c:v>0.08</c:v>
                </c:pt>
                <c:pt idx="3">
                  <c:v>0.1</c:v>
                </c:pt>
              </c:numCache>
            </c:numRef>
          </c:val>
          <c:extLst>
            <c:ext xmlns:c16="http://schemas.microsoft.com/office/drawing/2014/chart" uri="{C3380CC4-5D6E-409C-BE32-E72D297353CC}">
              <c16:uniqueId val="{0000000D-872F-F842-9CF5-50CAB1B2292B}"/>
            </c:ext>
          </c:extLst>
        </c:ser>
        <c:ser>
          <c:idx val="8"/>
          <c:order val="8"/>
          <c:tx>
            <c:strRef>
              <c:f>Sheet1!$J$1</c:f>
              <c:strCache>
                <c:ptCount val="1"/>
                <c:pt idx="0">
                  <c:v>After Work/School Bite</c:v>
                </c:pt>
              </c:strCache>
            </c:strRef>
          </c:tx>
          <c:spPr>
            <a:solidFill>
              <a:srgbClr val="3558EB"/>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Sheet1!$J$2:$J$5</c:f>
              <c:numCache>
                <c:formatCode>0%</c:formatCode>
                <c:ptCount val="4"/>
                <c:pt idx="0">
                  <c:v>0.05</c:v>
                </c:pt>
                <c:pt idx="1">
                  <c:v>0.03</c:v>
                </c:pt>
                <c:pt idx="2">
                  <c:v>0.08</c:v>
                </c:pt>
                <c:pt idx="3">
                  <c:v>0.08</c:v>
                </c:pt>
              </c:numCache>
            </c:numRef>
          </c:val>
          <c:extLst>
            <c:ext xmlns:c16="http://schemas.microsoft.com/office/drawing/2014/chart" uri="{C3380CC4-5D6E-409C-BE32-E72D297353CC}">
              <c16:uniqueId val="{0000000E-872F-F842-9CF5-50CAB1B2292B}"/>
            </c:ext>
          </c:extLst>
        </c:ser>
        <c:ser>
          <c:idx val="9"/>
          <c:order val="9"/>
          <c:tx>
            <c:strRef>
              <c:f>Sheet1!$K$1</c:f>
              <c:strCache>
                <c:ptCount val="1"/>
                <c:pt idx="0">
                  <c:v>Dinner</c:v>
                </c:pt>
              </c:strCache>
            </c:strRef>
          </c:tx>
          <c:spPr>
            <a:solidFill>
              <a:srgbClr val="005086"/>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Sheet1!$K$2:$K$5</c:f>
              <c:numCache>
                <c:formatCode>0%</c:formatCode>
                <c:ptCount val="4"/>
                <c:pt idx="0">
                  <c:v>0.19</c:v>
                </c:pt>
                <c:pt idx="1">
                  <c:v>0.19</c:v>
                </c:pt>
                <c:pt idx="2">
                  <c:v>0.19</c:v>
                </c:pt>
                <c:pt idx="3">
                  <c:v>0.19</c:v>
                </c:pt>
              </c:numCache>
            </c:numRef>
          </c:val>
          <c:extLst>
            <c:ext xmlns:c16="http://schemas.microsoft.com/office/drawing/2014/chart" uri="{C3380CC4-5D6E-409C-BE32-E72D297353CC}">
              <c16:uniqueId val="{0000000F-872F-F842-9CF5-50CAB1B2292B}"/>
            </c:ext>
          </c:extLst>
        </c:ser>
        <c:ser>
          <c:idx val="10"/>
          <c:order val="10"/>
          <c:tx>
            <c:strRef>
              <c:f>Sheet1!$L$1</c:f>
              <c:strCache>
                <c:ptCount val="1"/>
                <c:pt idx="0">
                  <c:v>Dinner Alternative</c:v>
                </c:pt>
              </c:strCache>
            </c:strRef>
          </c:tx>
          <c:spPr>
            <a:solidFill>
              <a:srgbClr val="002D4C"/>
            </a:solidFill>
            <a:ln>
              <a:solidFill>
                <a:schemeClr val="bg1"/>
              </a:solidFill>
            </a:ln>
            <a:effectLst/>
          </c:spPr>
          <c:invertIfNegative val="0"/>
          <c:dLbls>
            <c:dLbl>
              <c:idx val="0"/>
              <c:layout>
                <c:manualLayout>
                  <c:x val="-6.2982452196153503E-3"/>
                  <c:y val="1.8677857943243101E-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72F-F842-9CF5-50CAB1B2292B}"/>
                </c:ext>
              </c:extLst>
            </c:dLbl>
            <c:dLbl>
              <c:idx val="1"/>
              <c:layout>
                <c:manualLayout>
                  <c:x val="-1.04970753660256E-2"/>
                  <c:y val="1.8677857941068701E-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72F-F842-9CF5-50CAB1B2292B}"/>
                </c:ext>
              </c:extLst>
            </c:dLbl>
            <c:dLbl>
              <c:idx val="2"/>
              <c:layout>
                <c:manualLayout>
                  <c:x val="-1.2596490439230799E-2"/>
                  <c:y val="1.86778579497663E-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872F-F842-9CF5-50CAB1B229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Sheet1!$L$2:$L$5</c:f>
              <c:numCache>
                <c:formatCode>0%</c:formatCode>
                <c:ptCount val="4"/>
                <c:pt idx="0">
                  <c:v>0.03</c:v>
                </c:pt>
                <c:pt idx="1">
                  <c:v>0.03</c:v>
                </c:pt>
                <c:pt idx="2">
                  <c:v>0.02</c:v>
                </c:pt>
                <c:pt idx="3">
                  <c:v>0.01</c:v>
                </c:pt>
              </c:numCache>
            </c:numRef>
          </c:val>
          <c:extLst>
            <c:ext xmlns:c16="http://schemas.microsoft.com/office/drawing/2014/chart" uri="{C3380CC4-5D6E-409C-BE32-E72D297353CC}">
              <c16:uniqueId val="{00000013-872F-F842-9CF5-50CAB1B2292B}"/>
            </c:ext>
          </c:extLst>
        </c:ser>
        <c:ser>
          <c:idx val="11"/>
          <c:order val="11"/>
          <c:tx>
            <c:strRef>
              <c:f>Sheet1!$M$1</c:f>
              <c:strCache>
                <c:ptCount val="1"/>
                <c:pt idx="0">
                  <c:v>Evening Me</c:v>
                </c:pt>
              </c:strCache>
            </c:strRef>
          </c:tx>
          <c:spPr>
            <a:solidFill>
              <a:srgbClr val="404040"/>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POPULATION OF ADULTS, TEENS AND KIDS</c:v>
                </c:pt>
                <c:pt idx="1">
                  <c:v>Adults Age 18-70</c:v>
                </c:pt>
                <c:pt idx="2">
                  <c:v>Teens Age 13-17</c:v>
                </c:pt>
                <c:pt idx="3">
                  <c:v>Kids Age 4-12</c:v>
                </c:pt>
              </c:strCache>
            </c:strRef>
          </c:cat>
          <c:val>
            <c:numRef>
              <c:f>Sheet1!$M$2:$M$5</c:f>
              <c:numCache>
                <c:formatCode>0%</c:formatCode>
                <c:ptCount val="4"/>
                <c:pt idx="0">
                  <c:v>0.04</c:v>
                </c:pt>
                <c:pt idx="1">
                  <c:v>0.04</c:v>
                </c:pt>
                <c:pt idx="2">
                  <c:v>0.04</c:v>
                </c:pt>
                <c:pt idx="3">
                  <c:v>0.01</c:v>
                </c:pt>
              </c:numCache>
            </c:numRef>
          </c:val>
          <c:extLst>
            <c:ext xmlns:c16="http://schemas.microsoft.com/office/drawing/2014/chart" uri="{C3380CC4-5D6E-409C-BE32-E72D297353CC}">
              <c16:uniqueId val="{00000015-872F-F842-9CF5-50CAB1B2292B}"/>
            </c:ext>
          </c:extLst>
        </c:ser>
        <c:ser>
          <c:idx val="12"/>
          <c:order val="12"/>
          <c:tx>
            <c:strRef>
              <c:f>Sheet1!$N$1</c:f>
              <c:strCache>
                <c:ptCount val="1"/>
                <c:pt idx="0">
                  <c:v>Evening We</c:v>
                </c:pt>
              </c:strCache>
            </c:strRef>
          </c:tx>
          <c:spPr>
            <a:solidFill>
              <a:srgbClr val="7F7F7F"/>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Sheet1!$N$2:$N$5</c:f>
              <c:numCache>
                <c:formatCode>0%</c:formatCode>
                <c:ptCount val="4"/>
                <c:pt idx="0">
                  <c:v>0.05</c:v>
                </c:pt>
                <c:pt idx="1">
                  <c:v>0.04</c:v>
                </c:pt>
                <c:pt idx="2">
                  <c:v>0.05</c:v>
                </c:pt>
                <c:pt idx="3">
                  <c:v>0.06</c:v>
                </c:pt>
              </c:numCache>
            </c:numRef>
          </c:val>
          <c:extLst>
            <c:ext xmlns:c16="http://schemas.microsoft.com/office/drawing/2014/chart" uri="{C3380CC4-5D6E-409C-BE32-E72D297353CC}">
              <c16:uniqueId val="{00000016-872F-F842-9CF5-50CAB1B2292B}"/>
            </c:ext>
          </c:extLst>
        </c:ser>
        <c:ser>
          <c:idx val="13"/>
          <c:order val="13"/>
          <c:tx>
            <c:strRef>
              <c:f>Sheet1!$O$1</c:f>
              <c:strCache>
                <c:ptCount val="1"/>
                <c:pt idx="0">
                  <c:v>Bedtime/Late Night Snack</c:v>
                </c:pt>
              </c:strCache>
            </c:strRef>
          </c:tx>
          <c:spPr>
            <a:solidFill>
              <a:srgbClr val="BFBFBF"/>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Franklin Gothic Book" panose="020B05030201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POPULATION OF ADULTS, TEENS AND KIDS</c:v>
                </c:pt>
                <c:pt idx="1">
                  <c:v>Adults Age 18-70</c:v>
                </c:pt>
                <c:pt idx="2">
                  <c:v>Teens Age 13-17</c:v>
                </c:pt>
                <c:pt idx="3">
                  <c:v>Kids Age 4-12</c:v>
                </c:pt>
              </c:strCache>
            </c:strRef>
          </c:cat>
          <c:val>
            <c:numRef>
              <c:f>Sheet1!$O$2:$O$5</c:f>
              <c:numCache>
                <c:formatCode>0%</c:formatCode>
                <c:ptCount val="4"/>
                <c:pt idx="0">
                  <c:v>0.08</c:v>
                </c:pt>
                <c:pt idx="1">
                  <c:v>0.08</c:v>
                </c:pt>
                <c:pt idx="2">
                  <c:v>0.09</c:v>
                </c:pt>
                <c:pt idx="3">
                  <c:v>0.05</c:v>
                </c:pt>
              </c:numCache>
            </c:numRef>
          </c:val>
          <c:extLst>
            <c:ext xmlns:c16="http://schemas.microsoft.com/office/drawing/2014/chart" uri="{C3380CC4-5D6E-409C-BE32-E72D297353CC}">
              <c16:uniqueId val="{00000017-872F-F842-9CF5-50CAB1B2292B}"/>
            </c:ext>
          </c:extLst>
        </c:ser>
        <c:dLbls>
          <c:showLegendKey val="0"/>
          <c:showVal val="0"/>
          <c:showCatName val="0"/>
          <c:showSerName val="0"/>
          <c:showPercent val="0"/>
          <c:showBubbleSize val="0"/>
        </c:dLbls>
        <c:gapWidth val="295"/>
        <c:overlap val="100"/>
        <c:axId val="192397712"/>
        <c:axId val="192401680"/>
      </c:barChart>
      <c:catAx>
        <c:axId val="192397712"/>
        <c:scaling>
          <c:orientation val="maxMin"/>
        </c:scaling>
        <c:delete val="1"/>
        <c:axPos val="l"/>
        <c:numFmt formatCode="General" sourceLinked="1"/>
        <c:majorTickMark val="none"/>
        <c:minorTickMark val="none"/>
        <c:tickLblPos val="nextTo"/>
        <c:crossAx val="192401680"/>
        <c:crosses val="autoZero"/>
        <c:auto val="1"/>
        <c:lblAlgn val="ctr"/>
        <c:lblOffset val="100"/>
        <c:noMultiLvlLbl val="0"/>
      </c:catAx>
      <c:valAx>
        <c:axId val="192401680"/>
        <c:scaling>
          <c:orientation val="minMax"/>
          <c:max val="1"/>
        </c:scaling>
        <c:delete val="1"/>
        <c:axPos val="t"/>
        <c:numFmt formatCode="0%" sourceLinked="1"/>
        <c:majorTickMark val="none"/>
        <c:minorTickMark val="none"/>
        <c:tickLblPos val="nextTo"/>
        <c:crossAx val="192397712"/>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bg1"/>
          </a:solidFill>
          <a:latin typeface="Franklin Gothic Book" panose="020B05030201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7717998983501E-2"/>
          <c:y val="0"/>
          <c:w val="0.9855922820010160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w="9525">
              <a:solidFill>
                <a:schemeClr val="bg1"/>
              </a:solidFill>
            </a:ln>
            <a:effectLst/>
          </c:spPr>
          <c:invertIfNegative val="0"/>
          <c:dPt>
            <c:idx val="0"/>
            <c:invertIfNegative val="0"/>
            <c:bubble3D val="0"/>
            <c:spPr>
              <a:solidFill>
                <a:srgbClr val="C00000"/>
              </a:solidFill>
              <a:ln w="9525">
                <a:solidFill>
                  <a:schemeClr val="bg1"/>
                </a:solidFill>
              </a:ln>
              <a:effectLst/>
            </c:spPr>
            <c:extLst>
              <c:ext xmlns:c16="http://schemas.microsoft.com/office/drawing/2014/chart" uri="{C3380CC4-5D6E-409C-BE32-E72D297353CC}">
                <c16:uniqueId val="{00000003-E149-1747-8C7C-C03605FD000C}"/>
              </c:ext>
            </c:extLst>
          </c:dPt>
          <c:dPt>
            <c:idx val="1"/>
            <c:invertIfNegative val="0"/>
            <c:bubble3D val="0"/>
            <c:spPr>
              <a:solidFill>
                <a:srgbClr val="E84518"/>
              </a:solidFill>
              <a:ln w="9525">
                <a:solidFill>
                  <a:schemeClr val="bg1"/>
                </a:solidFill>
              </a:ln>
              <a:effectLst/>
            </c:spPr>
            <c:extLst>
              <c:ext xmlns:c16="http://schemas.microsoft.com/office/drawing/2014/chart" uri="{C3380CC4-5D6E-409C-BE32-E72D297353CC}">
                <c16:uniqueId val="{00000004-E149-1747-8C7C-C03605FD000C}"/>
              </c:ext>
            </c:extLst>
          </c:dPt>
          <c:dPt>
            <c:idx val="2"/>
            <c:invertIfNegative val="0"/>
            <c:bubble3D val="0"/>
            <c:spPr>
              <a:solidFill>
                <a:srgbClr val="FF6600"/>
              </a:solidFill>
              <a:ln w="9525">
                <a:solidFill>
                  <a:schemeClr val="bg1"/>
                </a:solidFill>
              </a:ln>
              <a:effectLst/>
            </c:spPr>
            <c:extLst>
              <c:ext xmlns:c16="http://schemas.microsoft.com/office/drawing/2014/chart" uri="{C3380CC4-5D6E-409C-BE32-E72D297353CC}">
                <c16:uniqueId val="{00000005-E149-1747-8C7C-C03605FD000C}"/>
              </c:ext>
            </c:extLst>
          </c:dPt>
          <c:dPt>
            <c:idx val="3"/>
            <c:invertIfNegative val="0"/>
            <c:bubble3D val="0"/>
            <c:spPr>
              <a:solidFill>
                <a:srgbClr val="FF9933"/>
              </a:solidFill>
              <a:ln w="9525">
                <a:solidFill>
                  <a:schemeClr val="bg1"/>
                </a:solidFill>
              </a:ln>
              <a:effectLst/>
            </c:spPr>
            <c:extLst>
              <c:ext xmlns:c16="http://schemas.microsoft.com/office/drawing/2014/chart" uri="{C3380CC4-5D6E-409C-BE32-E72D297353CC}">
                <c16:uniqueId val="{00000006-E149-1747-8C7C-C03605FD000C}"/>
              </c:ext>
            </c:extLst>
          </c:dPt>
          <c:dPt>
            <c:idx val="4"/>
            <c:invertIfNegative val="0"/>
            <c:bubble3D val="0"/>
            <c:spPr>
              <a:solidFill>
                <a:srgbClr val="FFC000"/>
              </a:solidFill>
              <a:ln w="9525">
                <a:solidFill>
                  <a:schemeClr val="bg1"/>
                </a:solidFill>
              </a:ln>
              <a:effectLst/>
            </c:spPr>
            <c:extLst>
              <c:ext xmlns:c16="http://schemas.microsoft.com/office/drawing/2014/chart" uri="{C3380CC4-5D6E-409C-BE32-E72D297353CC}">
                <c16:uniqueId val="{00000007-E149-1747-8C7C-C03605FD000C}"/>
              </c:ext>
            </c:extLst>
          </c:dPt>
          <c:dPt>
            <c:idx val="5"/>
            <c:invertIfNegative val="0"/>
            <c:bubble3D val="0"/>
            <c:spPr>
              <a:solidFill>
                <a:srgbClr val="D1D105"/>
              </a:solidFill>
              <a:ln w="9525">
                <a:solidFill>
                  <a:schemeClr val="bg1"/>
                </a:solidFill>
              </a:ln>
              <a:effectLst/>
            </c:spPr>
            <c:extLst>
              <c:ext xmlns:c16="http://schemas.microsoft.com/office/drawing/2014/chart" uri="{C3380CC4-5D6E-409C-BE32-E72D297353CC}">
                <c16:uniqueId val="{00000008-E149-1747-8C7C-C03605FD000C}"/>
              </c:ext>
            </c:extLst>
          </c:dPt>
          <c:dPt>
            <c:idx val="6"/>
            <c:invertIfNegative val="0"/>
            <c:bubble3D val="0"/>
            <c:spPr>
              <a:solidFill>
                <a:srgbClr val="4EB9D2"/>
              </a:solidFill>
              <a:ln w="9525">
                <a:solidFill>
                  <a:schemeClr val="bg1"/>
                </a:solidFill>
              </a:ln>
              <a:effectLst/>
            </c:spPr>
            <c:extLst>
              <c:ext xmlns:c16="http://schemas.microsoft.com/office/drawing/2014/chart" uri="{C3380CC4-5D6E-409C-BE32-E72D297353CC}">
                <c16:uniqueId val="{00000009-E149-1747-8C7C-C03605FD000C}"/>
              </c:ext>
            </c:extLst>
          </c:dPt>
          <c:dPt>
            <c:idx val="7"/>
            <c:invertIfNegative val="0"/>
            <c:bubble3D val="0"/>
            <c:spPr>
              <a:solidFill>
                <a:srgbClr val="4D8DD3"/>
              </a:solidFill>
              <a:ln w="9525">
                <a:solidFill>
                  <a:schemeClr val="bg1"/>
                </a:solidFill>
              </a:ln>
              <a:effectLst/>
            </c:spPr>
            <c:extLst>
              <c:ext xmlns:c16="http://schemas.microsoft.com/office/drawing/2014/chart" uri="{C3380CC4-5D6E-409C-BE32-E72D297353CC}">
                <c16:uniqueId val="{0000000A-E149-1747-8C7C-C03605FD000C}"/>
              </c:ext>
            </c:extLst>
          </c:dPt>
          <c:dPt>
            <c:idx val="8"/>
            <c:invertIfNegative val="0"/>
            <c:bubble3D val="0"/>
            <c:spPr>
              <a:solidFill>
                <a:srgbClr val="3558EB"/>
              </a:solidFill>
              <a:ln w="9525">
                <a:solidFill>
                  <a:schemeClr val="bg1"/>
                </a:solidFill>
              </a:ln>
              <a:effectLst/>
            </c:spPr>
            <c:extLst>
              <c:ext xmlns:c16="http://schemas.microsoft.com/office/drawing/2014/chart" uri="{C3380CC4-5D6E-409C-BE32-E72D297353CC}">
                <c16:uniqueId val="{0000000B-E149-1747-8C7C-C03605FD000C}"/>
              </c:ext>
            </c:extLst>
          </c:dPt>
          <c:dPt>
            <c:idx val="9"/>
            <c:invertIfNegative val="0"/>
            <c:bubble3D val="0"/>
            <c:spPr>
              <a:solidFill>
                <a:srgbClr val="005086"/>
              </a:solidFill>
              <a:ln w="9525">
                <a:solidFill>
                  <a:schemeClr val="bg1"/>
                </a:solidFill>
              </a:ln>
              <a:effectLst/>
            </c:spPr>
            <c:extLst>
              <c:ext xmlns:c16="http://schemas.microsoft.com/office/drawing/2014/chart" uri="{C3380CC4-5D6E-409C-BE32-E72D297353CC}">
                <c16:uniqueId val="{0000000C-E149-1747-8C7C-C03605FD000C}"/>
              </c:ext>
            </c:extLst>
          </c:dPt>
          <c:dPt>
            <c:idx val="10"/>
            <c:invertIfNegative val="0"/>
            <c:bubble3D val="0"/>
            <c:spPr>
              <a:solidFill>
                <a:srgbClr val="002D4C"/>
              </a:solidFill>
              <a:ln w="9525">
                <a:solidFill>
                  <a:schemeClr val="bg1"/>
                </a:solidFill>
              </a:ln>
              <a:effectLst/>
            </c:spPr>
            <c:extLst>
              <c:ext xmlns:c16="http://schemas.microsoft.com/office/drawing/2014/chart" uri="{C3380CC4-5D6E-409C-BE32-E72D297353CC}">
                <c16:uniqueId val="{0000000D-E149-1747-8C7C-C03605FD000C}"/>
              </c:ext>
            </c:extLst>
          </c:dPt>
          <c:dPt>
            <c:idx val="11"/>
            <c:invertIfNegative val="0"/>
            <c:bubble3D val="0"/>
            <c:spPr>
              <a:solidFill>
                <a:srgbClr val="404040"/>
              </a:solidFill>
              <a:ln w="9525">
                <a:solidFill>
                  <a:schemeClr val="bg1"/>
                </a:solidFill>
              </a:ln>
              <a:effectLst/>
            </c:spPr>
            <c:extLst>
              <c:ext xmlns:c16="http://schemas.microsoft.com/office/drawing/2014/chart" uri="{C3380CC4-5D6E-409C-BE32-E72D297353CC}">
                <c16:uniqueId val="{0000000E-E149-1747-8C7C-C03605FD000C}"/>
              </c:ext>
            </c:extLst>
          </c:dPt>
          <c:dPt>
            <c:idx val="12"/>
            <c:invertIfNegative val="0"/>
            <c:bubble3D val="0"/>
            <c:spPr>
              <a:solidFill>
                <a:srgbClr val="7F7F7F"/>
              </a:solidFill>
              <a:ln w="9525">
                <a:solidFill>
                  <a:schemeClr val="bg1"/>
                </a:solidFill>
              </a:ln>
              <a:effectLst/>
            </c:spPr>
            <c:extLst>
              <c:ext xmlns:c16="http://schemas.microsoft.com/office/drawing/2014/chart" uri="{C3380CC4-5D6E-409C-BE32-E72D297353CC}">
                <c16:uniqueId val="{0000000F-E149-1747-8C7C-C03605FD000C}"/>
              </c:ext>
            </c:extLst>
          </c:dPt>
          <c:dPt>
            <c:idx val="13"/>
            <c:invertIfNegative val="0"/>
            <c:bubble3D val="0"/>
            <c:spPr>
              <a:solidFill>
                <a:srgbClr val="BFBFBF"/>
              </a:solidFill>
              <a:ln w="9525">
                <a:solidFill>
                  <a:schemeClr val="bg1"/>
                </a:solidFill>
              </a:ln>
              <a:effectLst/>
            </c:spPr>
            <c:extLst>
              <c:ext xmlns:c16="http://schemas.microsoft.com/office/drawing/2014/chart" uri="{C3380CC4-5D6E-409C-BE32-E72D297353CC}">
                <c16:uniqueId val="{00000010-E149-1747-8C7C-C03605FD000C}"/>
              </c:ext>
            </c:extLst>
          </c:dPt>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Sheet1!$B$2:$B$15</c:f>
              <c:numCache>
                <c:formatCode>0%</c:formatCode>
                <c:ptCount val="14"/>
                <c:pt idx="0">
                  <c:v>0.68</c:v>
                </c:pt>
                <c:pt idx="1">
                  <c:v>0.94</c:v>
                </c:pt>
                <c:pt idx="2">
                  <c:v>0.87</c:v>
                </c:pt>
                <c:pt idx="3">
                  <c:v>0</c:v>
                </c:pt>
                <c:pt idx="4">
                  <c:v>0.52</c:v>
                </c:pt>
                <c:pt idx="5">
                  <c:v>0.53</c:v>
                </c:pt>
                <c:pt idx="6">
                  <c:v>0.59</c:v>
                </c:pt>
                <c:pt idx="7">
                  <c:v>0.68</c:v>
                </c:pt>
                <c:pt idx="8">
                  <c:v>0.72</c:v>
                </c:pt>
                <c:pt idx="9">
                  <c:v>0.85</c:v>
                </c:pt>
                <c:pt idx="10">
                  <c:v>0.72</c:v>
                </c:pt>
                <c:pt idx="11">
                  <c:v>0.94</c:v>
                </c:pt>
                <c:pt idx="12">
                  <c:v>0.82</c:v>
                </c:pt>
                <c:pt idx="13">
                  <c:v>0.93</c:v>
                </c:pt>
              </c:numCache>
            </c:numRef>
          </c:val>
          <c:extLst>
            <c:ext xmlns:c16="http://schemas.microsoft.com/office/drawing/2014/chart" uri="{C3380CC4-5D6E-409C-BE32-E72D297353CC}">
              <c16:uniqueId val="{00000000-E149-1747-8C7C-C03605FD000C}"/>
            </c:ext>
          </c:extLst>
        </c:ser>
        <c:ser>
          <c:idx val="1"/>
          <c:order val="1"/>
          <c:tx>
            <c:strRef>
              <c:f>Sheet1!$C$1</c:f>
              <c:strCache>
                <c:ptCount val="1"/>
                <c:pt idx="0">
                  <c:v>Series 2</c:v>
                </c:pt>
              </c:strCache>
            </c:strRef>
          </c:tx>
          <c:spPr>
            <a:solidFill>
              <a:srgbClr val="E7E7E7"/>
            </a:solidFill>
            <a:ln>
              <a:solidFill>
                <a:schemeClr val="bg1"/>
              </a:solidFill>
            </a:ln>
            <a:effectLst/>
          </c:spPr>
          <c:invertIfNegative val="0"/>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Sheet1!$C$2:$C$15</c:f>
              <c:numCache>
                <c:formatCode>0%</c:formatCode>
                <c:ptCount val="14"/>
                <c:pt idx="0">
                  <c:v>0.32</c:v>
                </c:pt>
                <c:pt idx="1">
                  <c:v>6.0000000000000102E-2</c:v>
                </c:pt>
                <c:pt idx="2">
                  <c:v>0.13</c:v>
                </c:pt>
                <c:pt idx="3">
                  <c:v>1</c:v>
                </c:pt>
                <c:pt idx="4">
                  <c:v>0.48</c:v>
                </c:pt>
                <c:pt idx="5">
                  <c:v>0.47</c:v>
                </c:pt>
                <c:pt idx="6">
                  <c:v>0.41</c:v>
                </c:pt>
                <c:pt idx="7">
                  <c:v>0.32</c:v>
                </c:pt>
                <c:pt idx="8">
                  <c:v>0.28000000000000003</c:v>
                </c:pt>
                <c:pt idx="9">
                  <c:v>0.15</c:v>
                </c:pt>
                <c:pt idx="10">
                  <c:v>0.28000000000000003</c:v>
                </c:pt>
                <c:pt idx="11">
                  <c:v>6.0000000000000102E-2</c:v>
                </c:pt>
                <c:pt idx="12">
                  <c:v>0.18</c:v>
                </c:pt>
                <c:pt idx="13">
                  <c:v>7.0000000000000007E-2</c:v>
                </c:pt>
              </c:numCache>
            </c:numRef>
          </c:val>
          <c:extLst>
            <c:ext xmlns:c16="http://schemas.microsoft.com/office/drawing/2014/chart" uri="{C3380CC4-5D6E-409C-BE32-E72D297353CC}">
              <c16:uniqueId val="{00000001-E149-1747-8C7C-C03605FD000C}"/>
            </c:ext>
          </c:extLst>
        </c:ser>
        <c:dLbls>
          <c:showLegendKey val="0"/>
          <c:showVal val="0"/>
          <c:showCatName val="0"/>
          <c:showSerName val="0"/>
          <c:showPercent val="0"/>
          <c:showBubbleSize val="0"/>
        </c:dLbls>
        <c:gapWidth val="400"/>
        <c:overlap val="100"/>
        <c:axId val="210935696"/>
        <c:axId val="461055200"/>
      </c:barChart>
      <c:catAx>
        <c:axId val="210935696"/>
        <c:scaling>
          <c:orientation val="maxMin"/>
        </c:scaling>
        <c:delete val="1"/>
        <c:axPos val="l"/>
        <c:numFmt formatCode="General" sourceLinked="1"/>
        <c:majorTickMark val="none"/>
        <c:minorTickMark val="none"/>
        <c:tickLblPos val="nextTo"/>
        <c:crossAx val="461055200"/>
        <c:crosses val="autoZero"/>
        <c:auto val="1"/>
        <c:lblAlgn val="ctr"/>
        <c:lblOffset val="100"/>
        <c:noMultiLvlLbl val="0"/>
      </c:catAx>
      <c:valAx>
        <c:axId val="461055200"/>
        <c:scaling>
          <c:orientation val="minMax"/>
        </c:scaling>
        <c:delete val="1"/>
        <c:axPos val="t"/>
        <c:numFmt formatCode="0%" sourceLinked="1"/>
        <c:majorTickMark val="none"/>
        <c:minorTickMark val="none"/>
        <c:tickLblPos val="nextTo"/>
        <c:crossAx val="21093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300"/>
        <c:holeSize val="7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7717998983501E-2"/>
          <c:y val="0"/>
          <c:w val="0.9855922820010160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w="9525">
              <a:solidFill>
                <a:schemeClr val="bg1"/>
              </a:solidFill>
            </a:ln>
            <a:effectLst/>
          </c:spPr>
          <c:invertIfNegative val="0"/>
          <c:dPt>
            <c:idx val="0"/>
            <c:invertIfNegative val="0"/>
            <c:bubble3D val="0"/>
            <c:spPr>
              <a:solidFill>
                <a:srgbClr val="C00000"/>
              </a:solidFill>
              <a:ln w="9525">
                <a:solidFill>
                  <a:schemeClr val="bg1"/>
                </a:solidFill>
              </a:ln>
              <a:effectLst/>
            </c:spPr>
            <c:extLst>
              <c:ext xmlns:c16="http://schemas.microsoft.com/office/drawing/2014/chart" uri="{C3380CC4-5D6E-409C-BE32-E72D297353CC}">
                <c16:uniqueId val="{00000001-65D1-4A1C-B208-82782316091C}"/>
              </c:ext>
            </c:extLst>
          </c:dPt>
          <c:dPt>
            <c:idx val="1"/>
            <c:invertIfNegative val="0"/>
            <c:bubble3D val="0"/>
            <c:spPr>
              <a:solidFill>
                <a:srgbClr val="E84518"/>
              </a:solidFill>
              <a:ln w="9525">
                <a:solidFill>
                  <a:schemeClr val="bg1"/>
                </a:solidFill>
              </a:ln>
              <a:effectLst/>
            </c:spPr>
            <c:extLst>
              <c:ext xmlns:c16="http://schemas.microsoft.com/office/drawing/2014/chart" uri="{C3380CC4-5D6E-409C-BE32-E72D297353CC}">
                <c16:uniqueId val="{00000003-65D1-4A1C-B208-82782316091C}"/>
              </c:ext>
            </c:extLst>
          </c:dPt>
          <c:dPt>
            <c:idx val="2"/>
            <c:invertIfNegative val="0"/>
            <c:bubble3D val="0"/>
            <c:spPr>
              <a:solidFill>
                <a:srgbClr val="FF6600"/>
              </a:solidFill>
              <a:ln w="9525">
                <a:solidFill>
                  <a:schemeClr val="bg1"/>
                </a:solidFill>
              </a:ln>
              <a:effectLst/>
            </c:spPr>
            <c:extLst>
              <c:ext xmlns:c16="http://schemas.microsoft.com/office/drawing/2014/chart" uri="{C3380CC4-5D6E-409C-BE32-E72D297353CC}">
                <c16:uniqueId val="{00000005-65D1-4A1C-B208-82782316091C}"/>
              </c:ext>
            </c:extLst>
          </c:dPt>
          <c:dPt>
            <c:idx val="3"/>
            <c:invertIfNegative val="0"/>
            <c:bubble3D val="0"/>
            <c:spPr>
              <a:solidFill>
                <a:srgbClr val="FF9933"/>
              </a:solidFill>
              <a:ln w="9525">
                <a:solidFill>
                  <a:schemeClr val="bg1"/>
                </a:solidFill>
              </a:ln>
              <a:effectLst/>
            </c:spPr>
            <c:extLst>
              <c:ext xmlns:c16="http://schemas.microsoft.com/office/drawing/2014/chart" uri="{C3380CC4-5D6E-409C-BE32-E72D297353CC}">
                <c16:uniqueId val="{00000007-65D1-4A1C-B208-82782316091C}"/>
              </c:ext>
            </c:extLst>
          </c:dPt>
          <c:dPt>
            <c:idx val="4"/>
            <c:invertIfNegative val="0"/>
            <c:bubble3D val="0"/>
            <c:spPr>
              <a:solidFill>
                <a:srgbClr val="FFC000"/>
              </a:solidFill>
              <a:ln w="9525">
                <a:solidFill>
                  <a:schemeClr val="bg1"/>
                </a:solidFill>
              </a:ln>
              <a:effectLst/>
            </c:spPr>
            <c:extLst>
              <c:ext xmlns:c16="http://schemas.microsoft.com/office/drawing/2014/chart" uri="{C3380CC4-5D6E-409C-BE32-E72D297353CC}">
                <c16:uniqueId val="{00000009-65D1-4A1C-B208-82782316091C}"/>
              </c:ext>
            </c:extLst>
          </c:dPt>
          <c:dPt>
            <c:idx val="5"/>
            <c:invertIfNegative val="0"/>
            <c:bubble3D val="0"/>
            <c:spPr>
              <a:solidFill>
                <a:srgbClr val="D1D105"/>
              </a:solidFill>
              <a:ln w="9525">
                <a:solidFill>
                  <a:schemeClr val="bg1"/>
                </a:solidFill>
              </a:ln>
              <a:effectLst/>
            </c:spPr>
            <c:extLst>
              <c:ext xmlns:c16="http://schemas.microsoft.com/office/drawing/2014/chart" uri="{C3380CC4-5D6E-409C-BE32-E72D297353CC}">
                <c16:uniqueId val="{0000000B-65D1-4A1C-B208-82782316091C}"/>
              </c:ext>
            </c:extLst>
          </c:dPt>
          <c:dPt>
            <c:idx val="6"/>
            <c:invertIfNegative val="0"/>
            <c:bubble3D val="0"/>
            <c:spPr>
              <a:solidFill>
                <a:srgbClr val="4EB9D2"/>
              </a:solidFill>
              <a:ln w="9525">
                <a:solidFill>
                  <a:schemeClr val="bg1"/>
                </a:solidFill>
              </a:ln>
              <a:effectLst/>
            </c:spPr>
            <c:extLst>
              <c:ext xmlns:c16="http://schemas.microsoft.com/office/drawing/2014/chart" uri="{C3380CC4-5D6E-409C-BE32-E72D297353CC}">
                <c16:uniqueId val="{0000000D-65D1-4A1C-B208-82782316091C}"/>
              </c:ext>
            </c:extLst>
          </c:dPt>
          <c:dPt>
            <c:idx val="7"/>
            <c:invertIfNegative val="0"/>
            <c:bubble3D val="0"/>
            <c:spPr>
              <a:solidFill>
                <a:srgbClr val="4D8DD3"/>
              </a:solidFill>
              <a:ln w="9525">
                <a:solidFill>
                  <a:schemeClr val="bg1"/>
                </a:solidFill>
              </a:ln>
              <a:effectLst/>
            </c:spPr>
            <c:extLst>
              <c:ext xmlns:c16="http://schemas.microsoft.com/office/drawing/2014/chart" uri="{C3380CC4-5D6E-409C-BE32-E72D297353CC}">
                <c16:uniqueId val="{0000000F-65D1-4A1C-B208-82782316091C}"/>
              </c:ext>
            </c:extLst>
          </c:dPt>
          <c:dPt>
            <c:idx val="8"/>
            <c:invertIfNegative val="0"/>
            <c:bubble3D val="0"/>
            <c:spPr>
              <a:solidFill>
                <a:srgbClr val="3558EB"/>
              </a:solidFill>
              <a:ln w="9525">
                <a:solidFill>
                  <a:schemeClr val="bg1"/>
                </a:solidFill>
              </a:ln>
              <a:effectLst/>
            </c:spPr>
            <c:extLst>
              <c:ext xmlns:c16="http://schemas.microsoft.com/office/drawing/2014/chart" uri="{C3380CC4-5D6E-409C-BE32-E72D297353CC}">
                <c16:uniqueId val="{00000011-65D1-4A1C-B208-82782316091C}"/>
              </c:ext>
            </c:extLst>
          </c:dPt>
          <c:dPt>
            <c:idx val="9"/>
            <c:invertIfNegative val="0"/>
            <c:bubble3D val="0"/>
            <c:spPr>
              <a:solidFill>
                <a:srgbClr val="005086"/>
              </a:solidFill>
              <a:ln w="9525">
                <a:solidFill>
                  <a:schemeClr val="bg1"/>
                </a:solidFill>
              </a:ln>
              <a:effectLst/>
            </c:spPr>
            <c:extLst>
              <c:ext xmlns:c16="http://schemas.microsoft.com/office/drawing/2014/chart" uri="{C3380CC4-5D6E-409C-BE32-E72D297353CC}">
                <c16:uniqueId val="{00000013-65D1-4A1C-B208-82782316091C}"/>
              </c:ext>
            </c:extLst>
          </c:dPt>
          <c:dPt>
            <c:idx val="10"/>
            <c:invertIfNegative val="0"/>
            <c:bubble3D val="0"/>
            <c:spPr>
              <a:solidFill>
                <a:srgbClr val="002D4C"/>
              </a:solidFill>
              <a:ln w="9525">
                <a:solidFill>
                  <a:schemeClr val="bg1"/>
                </a:solidFill>
              </a:ln>
              <a:effectLst/>
            </c:spPr>
            <c:extLst>
              <c:ext xmlns:c16="http://schemas.microsoft.com/office/drawing/2014/chart" uri="{C3380CC4-5D6E-409C-BE32-E72D297353CC}">
                <c16:uniqueId val="{00000015-65D1-4A1C-B208-82782316091C}"/>
              </c:ext>
            </c:extLst>
          </c:dPt>
          <c:dPt>
            <c:idx val="11"/>
            <c:invertIfNegative val="0"/>
            <c:bubble3D val="0"/>
            <c:spPr>
              <a:solidFill>
                <a:srgbClr val="404040"/>
              </a:solidFill>
              <a:ln w="9525">
                <a:solidFill>
                  <a:schemeClr val="bg1"/>
                </a:solidFill>
              </a:ln>
              <a:effectLst/>
            </c:spPr>
            <c:extLst>
              <c:ext xmlns:c16="http://schemas.microsoft.com/office/drawing/2014/chart" uri="{C3380CC4-5D6E-409C-BE32-E72D297353CC}">
                <c16:uniqueId val="{00000017-65D1-4A1C-B208-82782316091C}"/>
              </c:ext>
            </c:extLst>
          </c:dPt>
          <c:dPt>
            <c:idx val="12"/>
            <c:invertIfNegative val="0"/>
            <c:bubble3D val="0"/>
            <c:spPr>
              <a:solidFill>
                <a:srgbClr val="7F7F7F"/>
              </a:solidFill>
              <a:ln w="9525">
                <a:solidFill>
                  <a:schemeClr val="bg1"/>
                </a:solidFill>
              </a:ln>
              <a:effectLst/>
            </c:spPr>
            <c:extLst>
              <c:ext xmlns:c16="http://schemas.microsoft.com/office/drawing/2014/chart" uri="{C3380CC4-5D6E-409C-BE32-E72D297353CC}">
                <c16:uniqueId val="{00000019-65D1-4A1C-B208-82782316091C}"/>
              </c:ext>
            </c:extLst>
          </c:dPt>
          <c:dPt>
            <c:idx val="13"/>
            <c:invertIfNegative val="0"/>
            <c:bubble3D val="0"/>
            <c:spPr>
              <a:solidFill>
                <a:srgbClr val="BFBFBF"/>
              </a:solidFill>
              <a:ln w="9525">
                <a:solidFill>
                  <a:schemeClr val="bg1"/>
                </a:solidFill>
              </a:ln>
              <a:effectLst/>
            </c:spPr>
            <c:extLst>
              <c:ext xmlns:c16="http://schemas.microsoft.com/office/drawing/2014/chart" uri="{C3380CC4-5D6E-409C-BE32-E72D297353CC}">
                <c16:uniqueId val="{0000001B-65D1-4A1C-B208-82782316091C}"/>
              </c:ext>
            </c:extLst>
          </c:dPt>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Sheet1!$B$2:$B$15</c:f>
              <c:numCache>
                <c:formatCode>0%</c:formatCode>
                <c:ptCount val="14"/>
                <c:pt idx="0">
                  <c:v>0.68</c:v>
                </c:pt>
                <c:pt idx="1">
                  <c:v>0.94</c:v>
                </c:pt>
                <c:pt idx="2">
                  <c:v>0.87</c:v>
                </c:pt>
                <c:pt idx="3">
                  <c:v>0</c:v>
                </c:pt>
                <c:pt idx="4">
                  <c:v>0.52</c:v>
                </c:pt>
                <c:pt idx="5">
                  <c:v>0.53</c:v>
                </c:pt>
                <c:pt idx="6">
                  <c:v>0.59</c:v>
                </c:pt>
                <c:pt idx="7">
                  <c:v>0.68</c:v>
                </c:pt>
                <c:pt idx="8">
                  <c:v>0.72</c:v>
                </c:pt>
                <c:pt idx="9">
                  <c:v>0.85</c:v>
                </c:pt>
                <c:pt idx="10">
                  <c:v>0.72</c:v>
                </c:pt>
                <c:pt idx="11">
                  <c:v>0.94</c:v>
                </c:pt>
                <c:pt idx="12">
                  <c:v>0.82</c:v>
                </c:pt>
                <c:pt idx="13">
                  <c:v>0.93</c:v>
                </c:pt>
              </c:numCache>
            </c:numRef>
          </c:val>
          <c:extLst>
            <c:ext xmlns:c16="http://schemas.microsoft.com/office/drawing/2014/chart" uri="{C3380CC4-5D6E-409C-BE32-E72D297353CC}">
              <c16:uniqueId val="{0000001C-65D1-4A1C-B208-82782316091C}"/>
            </c:ext>
          </c:extLst>
        </c:ser>
        <c:ser>
          <c:idx val="1"/>
          <c:order val="1"/>
          <c:tx>
            <c:strRef>
              <c:f>Sheet1!$C$1</c:f>
              <c:strCache>
                <c:ptCount val="1"/>
                <c:pt idx="0">
                  <c:v>Series 2</c:v>
                </c:pt>
              </c:strCache>
            </c:strRef>
          </c:tx>
          <c:spPr>
            <a:solidFill>
              <a:srgbClr val="E7E7E7"/>
            </a:solidFill>
            <a:ln>
              <a:solidFill>
                <a:schemeClr val="bg1"/>
              </a:solidFill>
            </a:ln>
            <a:effectLst/>
          </c:spPr>
          <c:invertIfNegative val="0"/>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Sheet1!$C$2:$C$15</c:f>
              <c:numCache>
                <c:formatCode>0%</c:formatCode>
                <c:ptCount val="14"/>
                <c:pt idx="0">
                  <c:v>0.32</c:v>
                </c:pt>
                <c:pt idx="1">
                  <c:v>6.0000000000000102E-2</c:v>
                </c:pt>
                <c:pt idx="2">
                  <c:v>0.13</c:v>
                </c:pt>
                <c:pt idx="3">
                  <c:v>1</c:v>
                </c:pt>
                <c:pt idx="4">
                  <c:v>0.48</c:v>
                </c:pt>
                <c:pt idx="5">
                  <c:v>0.47</c:v>
                </c:pt>
                <c:pt idx="6">
                  <c:v>0.41</c:v>
                </c:pt>
                <c:pt idx="7">
                  <c:v>0.32</c:v>
                </c:pt>
                <c:pt idx="8">
                  <c:v>0.28000000000000003</c:v>
                </c:pt>
                <c:pt idx="9">
                  <c:v>0.15</c:v>
                </c:pt>
                <c:pt idx="10">
                  <c:v>0.28000000000000003</c:v>
                </c:pt>
                <c:pt idx="11">
                  <c:v>6.0000000000000102E-2</c:v>
                </c:pt>
                <c:pt idx="12">
                  <c:v>0.18</c:v>
                </c:pt>
                <c:pt idx="13">
                  <c:v>7.0000000000000007E-2</c:v>
                </c:pt>
              </c:numCache>
            </c:numRef>
          </c:val>
          <c:extLst>
            <c:ext xmlns:c16="http://schemas.microsoft.com/office/drawing/2014/chart" uri="{C3380CC4-5D6E-409C-BE32-E72D297353CC}">
              <c16:uniqueId val="{0000001D-65D1-4A1C-B208-82782316091C}"/>
            </c:ext>
          </c:extLst>
        </c:ser>
        <c:dLbls>
          <c:showLegendKey val="0"/>
          <c:showVal val="0"/>
          <c:showCatName val="0"/>
          <c:showSerName val="0"/>
          <c:showPercent val="0"/>
          <c:showBubbleSize val="0"/>
        </c:dLbls>
        <c:gapWidth val="400"/>
        <c:overlap val="100"/>
        <c:axId val="210935696"/>
        <c:axId val="461055200"/>
      </c:barChart>
      <c:catAx>
        <c:axId val="210935696"/>
        <c:scaling>
          <c:orientation val="maxMin"/>
        </c:scaling>
        <c:delete val="1"/>
        <c:axPos val="l"/>
        <c:numFmt formatCode="General" sourceLinked="1"/>
        <c:majorTickMark val="none"/>
        <c:minorTickMark val="none"/>
        <c:tickLblPos val="nextTo"/>
        <c:crossAx val="461055200"/>
        <c:crosses val="autoZero"/>
        <c:auto val="1"/>
        <c:lblAlgn val="ctr"/>
        <c:lblOffset val="100"/>
        <c:noMultiLvlLbl val="0"/>
      </c:catAx>
      <c:valAx>
        <c:axId val="461055200"/>
        <c:scaling>
          <c:orientation val="minMax"/>
        </c:scaling>
        <c:delete val="1"/>
        <c:axPos val="t"/>
        <c:numFmt formatCode="0%" sourceLinked="1"/>
        <c:majorTickMark val="none"/>
        <c:minorTickMark val="none"/>
        <c:tickLblPos val="nextTo"/>
        <c:crossAx val="21093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7717998983501E-2"/>
          <c:y val="0"/>
          <c:w val="0.9855922820010160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w="9525">
              <a:solidFill>
                <a:schemeClr val="bg1"/>
              </a:solidFill>
            </a:ln>
            <a:effectLst/>
          </c:spPr>
          <c:invertIfNegative val="0"/>
          <c:dPt>
            <c:idx val="0"/>
            <c:invertIfNegative val="0"/>
            <c:bubble3D val="0"/>
            <c:spPr>
              <a:solidFill>
                <a:srgbClr val="C00000"/>
              </a:solidFill>
              <a:ln w="9525">
                <a:solidFill>
                  <a:schemeClr val="bg1"/>
                </a:solidFill>
              </a:ln>
              <a:effectLst/>
            </c:spPr>
            <c:extLst>
              <c:ext xmlns:c16="http://schemas.microsoft.com/office/drawing/2014/chart" uri="{C3380CC4-5D6E-409C-BE32-E72D297353CC}">
                <c16:uniqueId val="{00000001-A3D2-4C0B-BD29-54C65D5FDA73}"/>
              </c:ext>
            </c:extLst>
          </c:dPt>
          <c:dPt>
            <c:idx val="1"/>
            <c:invertIfNegative val="0"/>
            <c:bubble3D val="0"/>
            <c:spPr>
              <a:solidFill>
                <a:srgbClr val="E84518"/>
              </a:solidFill>
              <a:ln w="9525">
                <a:solidFill>
                  <a:schemeClr val="bg1"/>
                </a:solidFill>
              </a:ln>
              <a:effectLst/>
            </c:spPr>
            <c:extLst>
              <c:ext xmlns:c16="http://schemas.microsoft.com/office/drawing/2014/chart" uri="{C3380CC4-5D6E-409C-BE32-E72D297353CC}">
                <c16:uniqueId val="{00000003-A3D2-4C0B-BD29-54C65D5FDA73}"/>
              </c:ext>
            </c:extLst>
          </c:dPt>
          <c:dPt>
            <c:idx val="2"/>
            <c:invertIfNegative val="0"/>
            <c:bubble3D val="0"/>
            <c:spPr>
              <a:solidFill>
                <a:srgbClr val="FF6600"/>
              </a:solidFill>
              <a:ln w="9525">
                <a:solidFill>
                  <a:schemeClr val="bg1"/>
                </a:solidFill>
              </a:ln>
              <a:effectLst/>
            </c:spPr>
            <c:extLst>
              <c:ext xmlns:c16="http://schemas.microsoft.com/office/drawing/2014/chart" uri="{C3380CC4-5D6E-409C-BE32-E72D297353CC}">
                <c16:uniqueId val="{00000005-A3D2-4C0B-BD29-54C65D5FDA73}"/>
              </c:ext>
            </c:extLst>
          </c:dPt>
          <c:dPt>
            <c:idx val="3"/>
            <c:invertIfNegative val="0"/>
            <c:bubble3D val="0"/>
            <c:spPr>
              <a:solidFill>
                <a:srgbClr val="FF9933"/>
              </a:solidFill>
              <a:ln w="9525">
                <a:solidFill>
                  <a:schemeClr val="bg1"/>
                </a:solidFill>
              </a:ln>
              <a:effectLst/>
            </c:spPr>
            <c:extLst>
              <c:ext xmlns:c16="http://schemas.microsoft.com/office/drawing/2014/chart" uri="{C3380CC4-5D6E-409C-BE32-E72D297353CC}">
                <c16:uniqueId val="{00000007-A3D2-4C0B-BD29-54C65D5FDA73}"/>
              </c:ext>
            </c:extLst>
          </c:dPt>
          <c:dPt>
            <c:idx val="4"/>
            <c:invertIfNegative val="0"/>
            <c:bubble3D val="0"/>
            <c:spPr>
              <a:solidFill>
                <a:srgbClr val="FFC000"/>
              </a:solidFill>
              <a:ln w="9525">
                <a:solidFill>
                  <a:schemeClr val="bg1"/>
                </a:solidFill>
              </a:ln>
              <a:effectLst/>
            </c:spPr>
            <c:extLst>
              <c:ext xmlns:c16="http://schemas.microsoft.com/office/drawing/2014/chart" uri="{C3380CC4-5D6E-409C-BE32-E72D297353CC}">
                <c16:uniqueId val="{00000009-A3D2-4C0B-BD29-54C65D5FDA73}"/>
              </c:ext>
            </c:extLst>
          </c:dPt>
          <c:dPt>
            <c:idx val="5"/>
            <c:invertIfNegative val="0"/>
            <c:bubble3D val="0"/>
            <c:spPr>
              <a:solidFill>
                <a:srgbClr val="D1D105"/>
              </a:solidFill>
              <a:ln w="9525">
                <a:solidFill>
                  <a:schemeClr val="bg1"/>
                </a:solidFill>
              </a:ln>
              <a:effectLst/>
            </c:spPr>
            <c:extLst>
              <c:ext xmlns:c16="http://schemas.microsoft.com/office/drawing/2014/chart" uri="{C3380CC4-5D6E-409C-BE32-E72D297353CC}">
                <c16:uniqueId val="{0000000B-A3D2-4C0B-BD29-54C65D5FDA73}"/>
              </c:ext>
            </c:extLst>
          </c:dPt>
          <c:dPt>
            <c:idx val="6"/>
            <c:invertIfNegative val="0"/>
            <c:bubble3D val="0"/>
            <c:spPr>
              <a:solidFill>
                <a:srgbClr val="4EB9D2"/>
              </a:solidFill>
              <a:ln w="9525">
                <a:solidFill>
                  <a:schemeClr val="bg1"/>
                </a:solidFill>
              </a:ln>
              <a:effectLst/>
            </c:spPr>
            <c:extLst>
              <c:ext xmlns:c16="http://schemas.microsoft.com/office/drawing/2014/chart" uri="{C3380CC4-5D6E-409C-BE32-E72D297353CC}">
                <c16:uniqueId val="{0000000D-A3D2-4C0B-BD29-54C65D5FDA73}"/>
              </c:ext>
            </c:extLst>
          </c:dPt>
          <c:dPt>
            <c:idx val="7"/>
            <c:invertIfNegative val="0"/>
            <c:bubble3D val="0"/>
            <c:spPr>
              <a:solidFill>
                <a:srgbClr val="4D8DD3"/>
              </a:solidFill>
              <a:ln w="9525">
                <a:solidFill>
                  <a:schemeClr val="bg1"/>
                </a:solidFill>
              </a:ln>
              <a:effectLst/>
            </c:spPr>
            <c:extLst>
              <c:ext xmlns:c16="http://schemas.microsoft.com/office/drawing/2014/chart" uri="{C3380CC4-5D6E-409C-BE32-E72D297353CC}">
                <c16:uniqueId val="{0000000F-A3D2-4C0B-BD29-54C65D5FDA73}"/>
              </c:ext>
            </c:extLst>
          </c:dPt>
          <c:dPt>
            <c:idx val="8"/>
            <c:invertIfNegative val="0"/>
            <c:bubble3D val="0"/>
            <c:spPr>
              <a:solidFill>
                <a:srgbClr val="3558EB"/>
              </a:solidFill>
              <a:ln w="9525">
                <a:solidFill>
                  <a:schemeClr val="bg1"/>
                </a:solidFill>
              </a:ln>
              <a:effectLst/>
            </c:spPr>
            <c:extLst>
              <c:ext xmlns:c16="http://schemas.microsoft.com/office/drawing/2014/chart" uri="{C3380CC4-5D6E-409C-BE32-E72D297353CC}">
                <c16:uniqueId val="{00000011-A3D2-4C0B-BD29-54C65D5FDA73}"/>
              </c:ext>
            </c:extLst>
          </c:dPt>
          <c:dPt>
            <c:idx val="9"/>
            <c:invertIfNegative val="0"/>
            <c:bubble3D val="0"/>
            <c:spPr>
              <a:solidFill>
                <a:srgbClr val="005086"/>
              </a:solidFill>
              <a:ln w="9525">
                <a:solidFill>
                  <a:schemeClr val="bg1"/>
                </a:solidFill>
              </a:ln>
              <a:effectLst/>
            </c:spPr>
            <c:extLst>
              <c:ext xmlns:c16="http://schemas.microsoft.com/office/drawing/2014/chart" uri="{C3380CC4-5D6E-409C-BE32-E72D297353CC}">
                <c16:uniqueId val="{00000013-A3D2-4C0B-BD29-54C65D5FDA73}"/>
              </c:ext>
            </c:extLst>
          </c:dPt>
          <c:dPt>
            <c:idx val="10"/>
            <c:invertIfNegative val="0"/>
            <c:bubble3D val="0"/>
            <c:spPr>
              <a:solidFill>
                <a:srgbClr val="002D4C"/>
              </a:solidFill>
              <a:ln w="9525">
                <a:solidFill>
                  <a:schemeClr val="bg1"/>
                </a:solidFill>
              </a:ln>
              <a:effectLst/>
            </c:spPr>
            <c:extLst>
              <c:ext xmlns:c16="http://schemas.microsoft.com/office/drawing/2014/chart" uri="{C3380CC4-5D6E-409C-BE32-E72D297353CC}">
                <c16:uniqueId val="{00000015-A3D2-4C0B-BD29-54C65D5FDA73}"/>
              </c:ext>
            </c:extLst>
          </c:dPt>
          <c:dPt>
            <c:idx val="11"/>
            <c:invertIfNegative val="0"/>
            <c:bubble3D val="0"/>
            <c:spPr>
              <a:solidFill>
                <a:srgbClr val="404040"/>
              </a:solidFill>
              <a:ln w="9525">
                <a:solidFill>
                  <a:schemeClr val="bg1"/>
                </a:solidFill>
              </a:ln>
              <a:effectLst/>
            </c:spPr>
            <c:extLst>
              <c:ext xmlns:c16="http://schemas.microsoft.com/office/drawing/2014/chart" uri="{C3380CC4-5D6E-409C-BE32-E72D297353CC}">
                <c16:uniqueId val="{00000017-A3D2-4C0B-BD29-54C65D5FDA73}"/>
              </c:ext>
            </c:extLst>
          </c:dPt>
          <c:dPt>
            <c:idx val="12"/>
            <c:invertIfNegative val="0"/>
            <c:bubble3D val="0"/>
            <c:spPr>
              <a:solidFill>
                <a:srgbClr val="7F7F7F"/>
              </a:solidFill>
              <a:ln w="9525">
                <a:solidFill>
                  <a:schemeClr val="bg1"/>
                </a:solidFill>
              </a:ln>
              <a:effectLst/>
            </c:spPr>
            <c:extLst>
              <c:ext xmlns:c16="http://schemas.microsoft.com/office/drawing/2014/chart" uri="{C3380CC4-5D6E-409C-BE32-E72D297353CC}">
                <c16:uniqueId val="{00000019-A3D2-4C0B-BD29-54C65D5FDA73}"/>
              </c:ext>
            </c:extLst>
          </c:dPt>
          <c:dPt>
            <c:idx val="13"/>
            <c:invertIfNegative val="0"/>
            <c:bubble3D val="0"/>
            <c:spPr>
              <a:solidFill>
                <a:srgbClr val="BFBFBF"/>
              </a:solidFill>
              <a:ln w="9525">
                <a:solidFill>
                  <a:schemeClr val="bg1"/>
                </a:solidFill>
              </a:ln>
              <a:effectLst/>
            </c:spPr>
            <c:extLst>
              <c:ext xmlns:c16="http://schemas.microsoft.com/office/drawing/2014/chart" uri="{C3380CC4-5D6E-409C-BE32-E72D297353CC}">
                <c16:uniqueId val="{0000001B-A3D2-4C0B-BD29-54C65D5FDA73}"/>
              </c:ext>
            </c:extLst>
          </c:dPt>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Sheet1!$B$2:$B$15</c:f>
              <c:numCache>
                <c:formatCode>0%</c:formatCode>
                <c:ptCount val="14"/>
                <c:pt idx="0">
                  <c:v>0.68</c:v>
                </c:pt>
                <c:pt idx="1">
                  <c:v>0.94</c:v>
                </c:pt>
                <c:pt idx="2">
                  <c:v>0.87</c:v>
                </c:pt>
                <c:pt idx="3">
                  <c:v>0</c:v>
                </c:pt>
                <c:pt idx="4">
                  <c:v>0.52</c:v>
                </c:pt>
                <c:pt idx="5">
                  <c:v>0.53</c:v>
                </c:pt>
                <c:pt idx="6">
                  <c:v>0.59</c:v>
                </c:pt>
                <c:pt idx="7">
                  <c:v>0.68</c:v>
                </c:pt>
                <c:pt idx="8">
                  <c:v>0.72</c:v>
                </c:pt>
                <c:pt idx="9">
                  <c:v>0.85</c:v>
                </c:pt>
                <c:pt idx="10">
                  <c:v>0.72</c:v>
                </c:pt>
                <c:pt idx="11">
                  <c:v>0.94</c:v>
                </c:pt>
                <c:pt idx="12">
                  <c:v>0.82</c:v>
                </c:pt>
                <c:pt idx="13">
                  <c:v>0.93</c:v>
                </c:pt>
              </c:numCache>
            </c:numRef>
          </c:val>
          <c:extLst>
            <c:ext xmlns:c16="http://schemas.microsoft.com/office/drawing/2014/chart" uri="{C3380CC4-5D6E-409C-BE32-E72D297353CC}">
              <c16:uniqueId val="{0000001C-A3D2-4C0B-BD29-54C65D5FDA73}"/>
            </c:ext>
          </c:extLst>
        </c:ser>
        <c:ser>
          <c:idx val="1"/>
          <c:order val="1"/>
          <c:tx>
            <c:strRef>
              <c:f>Sheet1!$C$1</c:f>
              <c:strCache>
                <c:ptCount val="1"/>
                <c:pt idx="0">
                  <c:v>Series 2</c:v>
                </c:pt>
              </c:strCache>
            </c:strRef>
          </c:tx>
          <c:spPr>
            <a:solidFill>
              <a:srgbClr val="E7E7E7"/>
            </a:solidFill>
            <a:ln>
              <a:solidFill>
                <a:schemeClr val="bg1"/>
              </a:solidFill>
            </a:ln>
            <a:effectLst/>
          </c:spPr>
          <c:invertIfNegative val="0"/>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Sheet1!$C$2:$C$15</c:f>
              <c:numCache>
                <c:formatCode>0%</c:formatCode>
                <c:ptCount val="14"/>
                <c:pt idx="0">
                  <c:v>0.32</c:v>
                </c:pt>
                <c:pt idx="1">
                  <c:v>6.0000000000000102E-2</c:v>
                </c:pt>
                <c:pt idx="2">
                  <c:v>0.13</c:v>
                </c:pt>
                <c:pt idx="3">
                  <c:v>1</c:v>
                </c:pt>
                <c:pt idx="4">
                  <c:v>0.48</c:v>
                </c:pt>
                <c:pt idx="5">
                  <c:v>0.47</c:v>
                </c:pt>
                <c:pt idx="6">
                  <c:v>0.41</c:v>
                </c:pt>
                <c:pt idx="7">
                  <c:v>0.32</c:v>
                </c:pt>
                <c:pt idx="8">
                  <c:v>0.28000000000000003</c:v>
                </c:pt>
                <c:pt idx="9">
                  <c:v>0.15</c:v>
                </c:pt>
                <c:pt idx="10">
                  <c:v>0.28000000000000003</c:v>
                </c:pt>
                <c:pt idx="11">
                  <c:v>6.0000000000000102E-2</c:v>
                </c:pt>
                <c:pt idx="12">
                  <c:v>0.18</c:v>
                </c:pt>
                <c:pt idx="13">
                  <c:v>7.0000000000000007E-2</c:v>
                </c:pt>
              </c:numCache>
            </c:numRef>
          </c:val>
          <c:extLst>
            <c:ext xmlns:c16="http://schemas.microsoft.com/office/drawing/2014/chart" uri="{C3380CC4-5D6E-409C-BE32-E72D297353CC}">
              <c16:uniqueId val="{0000001D-A3D2-4C0B-BD29-54C65D5FDA73}"/>
            </c:ext>
          </c:extLst>
        </c:ser>
        <c:dLbls>
          <c:showLegendKey val="0"/>
          <c:showVal val="0"/>
          <c:showCatName val="0"/>
          <c:showSerName val="0"/>
          <c:showPercent val="0"/>
          <c:showBubbleSize val="0"/>
        </c:dLbls>
        <c:gapWidth val="400"/>
        <c:overlap val="100"/>
        <c:axId val="210935696"/>
        <c:axId val="461055200"/>
      </c:barChart>
      <c:catAx>
        <c:axId val="210935696"/>
        <c:scaling>
          <c:orientation val="maxMin"/>
        </c:scaling>
        <c:delete val="1"/>
        <c:axPos val="l"/>
        <c:numFmt formatCode="General" sourceLinked="1"/>
        <c:majorTickMark val="none"/>
        <c:minorTickMark val="none"/>
        <c:tickLblPos val="nextTo"/>
        <c:crossAx val="461055200"/>
        <c:crosses val="autoZero"/>
        <c:auto val="1"/>
        <c:lblAlgn val="ctr"/>
        <c:lblOffset val="100"/>
        <c:noMultiLvlLbl val="0"/>
      </c:catAx>
      <c:valAx>
        <c:axId val="461055200"/>
        <c:scaling>
          <c:orientation val="minMax"/>
        </c:scaling>
        <c:delete val="1"/>
        <c:axPos val="t"/>
        <c:numFmt formatCode="0%" sourceLinked="1"/>
        <c:majorTickMark val="none"/>
        <c:minorTickMark val="none"/>
        <c:tickLblPos val="nextTo"/>
        <c:crossAx val="21093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7717998983501E-2"/>
          <c:y val="0"/>
          <c:w val="0.9855922820010160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w="9525">
              <a:solidFill>
                <a:schemeClr val="bg1"/>
              </a:solidFill>
            </a:ln>
            <a:effectLst/>
          </c:spPr>
          <c:invertIfNegative val="0"/>
          <c:dPt>
            <c:idx val="0"/>
            <c:invertIfNegative val="0"/>
            <c:bubble3D val="0"/>
            <c:spPr>
              <a:solidFill>
                <a:srgbClr val="C00000"/>
              </a:solidFill>
              <a:ln w="9525">
                <a:solidFill>
                  <a:schemeClr val="bg1"/>
                </a:solidFill>
              </a:ln>
              <a:effectLst/>
            </c:spPr>
            <c:extLst>
              <c:ext xmlns:c16="http://schemas.microsoft.com/office/drawing/2014/chart" uri="{C3380CC4-5D6E-409C-BE32-E72D297353CC}">
                <c16:uniqueId val="{00000001-7AC5-4FA4-9BA6-3EE31772851C}"/>
              </c:ext>
            </c:extLst>
          </c:dPt>
          <c:dPt>
            <c:idx val="1"/>
            <c:invertIfNegative val="0"/>
            <c:bubble3D val="0"/>
            <c:spPr>
              <a:solidFill>
                <a:srgbClr val="E84518"/>
              </a:solidFill>
              <a:ln w="9525">
                <a:solidFill>
                  <a:schemeClr val="bg1"/>
                </a:solidFill>
              </a:ln>
              <a:effectLst/>
            </c:spPr>
            <c:extLst>
              <c:ext xmlns:c16="http://schemas.microsoft.com/office/drawing/2014/chart" uri="{C3380CC4-5D6E-409C-BE32-E72D297353CC}">
                <c16:uniqueId val="{00000003-7AC5-4FA4-9BA6-3EE31772851C}"/>
              </c:ext>
            </c:extLst>
          </c:dPt>
          <c:dPt>
            <c:idx val="2"/>
            <c:invertIfNegative val="0"/>
            <c:bubble3D val="0"/>
            <c:spPr>
              <a:solidFill>
                <a:srgbClr val="FF6600"/>
              </a:solidFill>
              <a:ln w="9525">
                <a:solidFill>
                  <a:schemeClr val="bg1"/>
                </a:solidFill>
              </a:ln>
              <a:effectLst/>
            </c:spPr>
            <c:extLst>
              <c:ext xmlns:c16="http://schemas.microsoft.com/office/drawing/2014/chart" uri="{C3380CC4-5D6E-409C-BE32-E72D297353CC}">
                <c16:uniqueId val="{00000005-7AC5-4FA4-9BA6-3EE31772851C}"/>
              </c:ext>
            </c:extLst>
          </c:dPt>
          <c:dPt>
            <c:idx val="3"/>
            <c:invertIfNegative val="0"/>
            <c:bubble3D val="0"/>
            <c:spPr>
              <a:solidFill>
                <a:srgbClr val="FF9933"/>
              </a:solidFill>
              <a:ln w="9525">
                <a:solidFill>
                  <a:schemeClr val="bg1"/>
                </a:solidFill>
              </a:ln>
              <a:effectLst/>
            </c:spPr>
            <c:extLst>
              <c:ext xmlns:c16="http://schemas.microsoft.com/office/drawing/2014/chart" uri="{C3380CC4-5D6E-409C-BE32-E72D297353CC}">
                <c16:uniqueId val="{00000007-7AC5-4FA4-9BA6-3EE31772851C}"/>
              </c:ext>
            </c:extLst>
          </c:dPt>
          <c:dPt>
            <c:idx val="4"/>
            <c:invertIfNegative val="0"/>
            <c:bubble3D val="0"/>
            <c:spPr>
              <a:solidFill>
                <a:srgbClr val="FFC000"/>
              </a:solidFill>
              <a:ln w="9525">
                <a:solidFill>
                  <a:schemeClr val="bg1"/>
                </a:solidFill>
              </a:ln>
              <a:effectLst/>
            </c:spPr>
            <c:extLst>
              <c:ext xmlns:c16="http://schemas.microsoft.com/office/drawing/2014/chart" uri="{C3380CC4-5D6E-409C-BE32-E72D297353CC}">
                <c16:uniqueId val="{00000009-7AC5-4FA4-9BA6-3EE31772851C}"/>
              </c:ext>
            </c:extLst>
          </c:dPt>
          <c:dPt>
            <c:idx val="5"/>
            <c:invertIfNegative val="0"/>
            <c:bubble3D val="0"/>
            <c:spPr>
              <a:solidFill>
                <a:srgbClr val="D1D105"/>
              </a:solidFill>
              <a:ln w="9525">
                <a:solidFill>
                  <a:schemeClr val="bg1"/>
                </a:solidFill>
              </a:ln>
              <a:effectLst/>
            </c:spPr>
            <c:extLst>
              <c:ext xmlns:c16="http://schemas.microsoft.com/office/drawing/2014/chart" uri="{C3380CC4-5D6E-409C-BE32-E72D297353CC}">
                <c16:uniqueId val="{0000000B-7AC5-4FA4-9BA6-3EE31772851C}"/>
              </c:ext>
            </c:extLst>
          </c:dPt>
          <c:dPt>
            <c:idx val="6"/>
            <c:invertIfNegative val="0"/>
            <c:bubble3D val="0"/>
            <c:spPr>
              <a:solidFill>
                <a:srgbClr val="4EB9D2"/>
              </a:solidFill>
              <a:ln w="9525">
                <a:solidFill>
                  <a:schemeClr val="bg1"/>
                </a:solidFill>
              </a:ln>
              <a:effectLst/>
            </c:spPr>
            <c:extLst>
              <c:ext xmlns:c16="http://schemas.microsoft.com/office/drawing/2014/chart" uri="{C3380CC4-5D6E-409C-BE32-E72D297353CC}">
                <c16:uniqueId val="{0000000D-7AC5-4FA4-9BA6-3EE31772851C}"/>
              </c:ext>
            </c:extLst>
          </c:dPt>
          <c:dPt>
            <c:idx val="7"/>
            <c:invertIfNegative val="0"/>
            <c:bubble3D val="0"/>
            <c:spPr>
              <a:solidFill>
                <a:srgbClr val="4D8DD3"/>
              </a:solidFill>
              <a:ln w="9525">
                <a:solidFill>
                  <a:schemeClr val="bg1"/>
                </a:solidFill>
              </a:ln>
              <a:effectLst/>
            </c:spPr>
            <c:extLst>
              <c:ext xmlns:c16="http://schemas.microsoft.com/office/drawing/2014/chart" uri="{C3380CC4-5D6E-409C-BE32-E72D297353CC}">
                <c16:uniqueId val="{0000000F-7AC5-4FA4-9BA6-3EE31772851C}"/>
              </c:ext>
            </c:extLst>
          </c:dPt>
          <c:dPt>
            <c:idx val="8"/>
            <c:invertIfNegative val="0"/>
            <c:bubble3D val="0"/>
            <c:spPr>
              <a:solidFill>
                <a:srgbClr val="3558EB"/>
              </a:solidFill>
              <a:ln w="9525">
                <a:solidFill>
                  <a:schemeClr val="bg1"/>
                </a:solidFill>
              </a:ln>
              <a:effectLst/>
            </c:spPr>
            <c:extLst>
              <c:ext xmlns:c16="http://schemas.microsoft.com/office/drawing/2014/chart" uri="{C3380CC4-5D6E-409C-BE32-E72D297353CC}">
                <c16:uniqueId val="{00000011-7AC5-4FA4-9BA6-3EE31772851C}"/>
              </c:ext>
            </c:extLst>
          </c:dPt>
          <c:dPt>
            <c:idx val="9"/>
            <c:invertIfNegative val="0"/>
            <c:bubble3D val="0"/>
            <c:spPr>
              <a:solidFill>
                <a:srgbClr val="005086"/>
              </a:solidFill>
              <a:ln w="9525">
                <a:solidFill>
                  <a:schemeClr val="bg1"/>
                </a:solidFill>
              </a:ln>
              <a:effectLst/>
            </c:spPr>
            <c:extLst>
              <c:ext xmlns:c16="http://schemas.microsoft.com/office/drawing/2014/chart" uri="{C3380CC4-5D6E-409C-BE32-E72D297353CC}">
                <c16:uniqueId val="{00000013-7AC5-4FA4-9BA6-3EE31772851C}"/>
              </c:ext>
            </c:extLst>
          </c:dPt>
          <c:dPt>
            <c:idx val="10"/>
            <c:invertIfNegative val="0"/>
            <c:bubble3D val="0"/>
            <c:spPr>
              <a:solidFill>
                <a:srgbClr val="002D4C"/>
              </a:solidFill>
              <a:ln w="9525">
                <a:solidFill>
                  <a:schemeClr val="bg1"/>
                </a:solidFill>
              </a:ln>
              <a:effectLst/>
            </c:spPr>
            <c:extLst>
              <c:ext xmlns:c16="http://schemas.microsoft.com/office/drawing/2014/chart" uri="{C3380CC4-5D6E-409C-BE32-E72D297353CC}">
                <c16:uniqueId val="{00000015-7AC5-4FA4-9BA6-3EE31772851C}"/>
              </c:ext>
            </c:extLst>
          </c:dPt>
          <c:dPt>
            <c:idx val="11"/>
            <c:invertIfNegative val="0"/>
            <c:bubble3D val="0"/>
            <c:spPr>
              <a:solidFill>
                <a:srgbClr val="404040"/>
              </a:solidFill>
              <a:ln w="9525">
                <a:solidFill>
                  <a:schemeClr val="bg1"/>
                </a:solidFill>
              </a:ln>
              <a:effectLst/>
            </c:spPr>
            <c:extLst>
              <c:ext xmlns:c16="http://schemas.microsoft.com/office/drawing/2014/chart" uri="{C3380CC4-5D6E-409C-BE32-E72D297353CC}">
                <c16:uniqueId val="{00000017-7AC5-4FA4-9BA6-3EE31772851C}"/>
              </c:ext>
            </c:extLst>
          </c:dPt>
          <c:dPt>
            <c:idx val="12"/>
            <c:invertIfNegative val="0"/>
            <c:bubble3D val="0"/>
            <c:spPr>
              <a:solidFill>
                <a:srgbClr val="7F7F7F"/>
              </a:solidFill>
              <a:ln w="9525">
                <a:solidFill>
                  <a:schemeClr val="bg1"/>
                </a:solidFill>
              </a:ln>
              <a:effectLst/>
            </c:spPr>
            <c:extLst>
              <c:ext xmlns:c16="http://schemas.microsoft.com/office/drawing/2014/chart" uri="{C3380CC4-5D6E-409C-BE32-E72D297353CC}">
                <c16:uniqueId val="{00000019-7AC5-4FA4-9BA6-3EE31772851C}"/>
              </c:ext>
            </c:extLst>
          </c:dPt>
          <c:dPt>
            <c:idx val="13"/>
            <c:invertIfNegative val="0"/>
            <c:bubble3D val="0"/>
            <c:spPr>
              <a:solidFill>
                <a:srgbClr val="BFBFBF"/>
              </a:solidFill>
              <a:ln w="9525">
                <a:solidFill>
                  <a:schemeClr val="bg1"/>
                </a:solidFill>
              </a:ln>
              <a:effectLst/>
            </c:spPr>
            <c:extLst>
              <c:ext xmlns:c16="http://schemas.microsoft.com/office/drawing/2014/chart" uri="{C3380CC4-5D6E-409C-BE32-E72D297353CC}">
                <c16:uniqueId val="{0000001B-7AC5-4FA4-9BA6-3EE31772851C}"/>
              </c:ext>
            </c:extLst>
          </c:dPt>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Sheet1!$B$2:$B$15</c:f>
              <c:numCache>
                <c:formatCode>0%</c:formatCode>
                <c:ptCount val="14"/>
                <c:pt idx="0">
                  <c:v>0.68</c:v>
                </c:pt>
                <c:pt idx="1">
                  <c:v>0.94</c:v>
                </c:pt>
                <c:pt idx="2">
                  <c:v>0.87</c:v>
                </c:pt>
                <c:pt idx="3">
                  <c:v>0</c:v>
                </c:pt>
                <c:pt idx="4">
                  <c:v>0.52</c:v>
                </c:pt>
                <c:pt idx="5">
                  <c:v>0.53</c:v>
                </c:pt>
                <c:pt idx="6">
                  <c:v>0.59</c:v>
                </c:pt>
                <c:pt idx="7">
                  <c:v>0.68</c:v>
                </c:pt>
                <c:pt idx="8">
                  <c:v>0.72</c:v>
                </c:pt>
                <c:pt idx="9">
                  <c:v>0.85</c:v>
                </c:pt>
                <c:pt idx="10">
                  <c:v>0.72</c:v>
                </c:pt>
                <c:pt idx="11">
                  <c:v>0.94</c:v>
                </c:pt>
                <c:pt idx="12">
                  <c:v>0.82</c:v>
                </c:pt>
                <c:pt idx="13">
                  <c:v>0.93</c:v>
                </c:pt>
              </c:numCache>
            </c:numRef>
          </c:val>
          <c:extLst>
            <c:ext xmlns:c16="http://schemas.microsoft.com/office/drawing/2014/chart" uri="{C3380CC4-5D6E-409C-BE32-E72D297353CC}">
              <c16:uniqueId val="{0000001C-7AC5-4FA4-9BA6-3EE31772851C}"/>
            </c:ext>
          </c:extLst>
        </c:ser>
        <c:ser>
          <c:idx val="1"/>
          <c:order val="1"/>
          <c:tx>
            <c:strRef>
              <c:f>Sheet1!$C$1</c:f>
              <c:strCache>
                <c:ptCount val="1"/>
                <c:pt idx="0">
                  <c:v>Series 2</c:v>
                </c:pt>
              </c:strCache>
            </c:strRef>
          </c:tx>
          <c:spPr>
            <a:solidFill>
              <a:srgbClr val="E7E7E7"/>
            </a:solidFill>
            <a:ln>
              <a:solidFill>
                <a:schemeClr val="bg1"/>
              </a:solidFill>
            </a:ln>
            <a:effectLst/>
          </c:spPr>
          <c:invertIfNegative val="0"/>
          <c:cat>
            <c:strRef>
              <c:f>Sheet1!$A$2:$A$15</c:f>
              <c:strCache>
                <c:ptCount val="14"/>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strCache>
            </c:strRef>
          </c:cat>
          <c:val>
            <c:numRef>
              <c:f>Sheet1!$C$2:$C$15</c:f>
              <c:numCache>
                <c:formatCode>0%</c:formatCode>
                <c:ptCount val="14"/>
                <c:pt idx="0">
                  <c:v>0.31999999999999995</c:v>
                </c:pt>
                <c:pt idx="1">
                  <c:v>6.0000000000000053E-2</c:v>
                </c:pt>
                <c:pt idx="2">
                  <c:v>0.13</c:v>
                </c:pt>
                <c:pt idx="3">
                  <c:v>1</c:v>
                </c:pt>
                <c:pt idx="4">
                  <c:v>0.48</c:v>
                </c:pt>
                <c:pt idx="5">
                  <c:v>0.47</c:v>
                </c:pt>
                <c:pt idx="6">
                  <c:v>0.41000000000000003</c:v>
                </c:pt>
                <c:pt idx="7">
                  <c:v>0.31999999999999995</c:v>
                </c:pt>
                <c:pt idx="8">
                  <c:v>0.28000000000000003</c:v>
                </c:pt>
                <c:pt idx="9">
                  <c:v>0.15000000000000002</c:v>
                </c:pt>
                <c:pt idx="10">
                  <c:v>0.28000000000000003</c:v>
                </c:pt>
                <c:pt idx="11">
                  <c:v>6.0000000000000053E-2</c:v>
                </c:pt>
                <c:pt idx="12">
                  <c:v>0.18000000000000005</c:v>
                </c:pt>
                <c:pt idx="13">
                  <c:v>6.9999999999999951E-2</c:v>
                </c:pt>
              </c:numCache>
            </c:numRef>
          </c:val>
          <c:extLst>
            <c:ext xmlns:c16="http://schemas.microsoft.com/office/drawing/2014/chart" uri="{C3380CC4-5D6E-409C-BE32-E72D297353CC}">
              <c16:uniqueId val="{0000001D-7AC5-4FA4-9BA6-3EE31772851C}"/>
            </c:ext>
          </c:extLst>
        </c:ser>
        <c:dLbls>
          <c:showLegendKey val="0"/>
          <c:showVal val="0"/>
          <c:showCatName val="0"/>
          <c:showSerName val="0"/>
          <c:showPercent val="0"/>
          <c:showBubbleSize val="0"/>
        </c:dLbls>
        <c:gapWidth val="400"/>
        <c:overlap val="100"/>
        <c:axId val="210935696"/>
        <c:axId val="461055200"/>
      </c:barChart>
      <c:catAx>
        <c:axId val="210935696"/>
        <c:scaling>
          <c:orientation val="maxMin"/>
        </c:scaling>
        <c:delete val="1"/>
        <c:axPos val="l"/>
        <c:numFmt formatCode="General" sourceLinked="1"/>
        <c:majorTickMark val="none"/>
        <c:minorTickMark val="none"/>
        <c:tickLblPos val="nextTo"/>
        <c:crossAx val="461055200"/>
        <c:crosses val="autoZero"/>
        <c:auto val="1"/>
        <c:lblAlgn val="ctr"/>
        <c:lblOffset val="100"/>
        <c:noMultiLvlLbl val="0"/>
      </c:catAx>
      <c:valAx>
        <c:axId val="461055200"/>
        <c:scaling>
          <c:orientation val="minMax"/>
        </c:scaling>
        <c:delete val="1"/>
        <c:axPos val="t"/>
        <c:numFmt formatCode="0%" sourceLinked="1"/>
        <c:majorTickMark val="none"/>
        <c:minorTickMark val="none"/>
        <c:tickLblPos val="nextTo"/>
        <c:crossAx val="21093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300"/>
        <c:holeSize val="7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cat>
            <c:strRef>
              <c:f>Sheet1!$A$2</c:f>
              <c:strCache>
                <c:ptCount val="1"/>
                <c:pt idx="0">
                  <c:v>Category 1</c:v>
                </c:pt>
              </c:strCache>
            </c:strRef>
          </c:cat>
          <c:val>
            <c:numRef>
              <c:f>Sheet1!$B$2</c:f>
              <c:numCache>
                <c:formatCode>0%</c:formatCode>
                <c:ptCount val="1"/>
                <c:pt idx="0">
                  <c:v>0.69</c:v>
                </c:pt>
              </c:numCache>
            </c:numRef>
          </c:val>
          <c:extLst>
            <c:ext xmlns:c16="http://schemas.microsoft.com/office/drawing/2014/chart" uri="{C3380CC4-5D6E-409C-BE32-E72D297353CC}">
              <c16:uniqueId val="{00000000-BB60-444E-A392-4EE22D49A186}"/>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0.31</c:v>
                </c:pt>
              </c:numCache>
            </c:numRef>
          </c:val>
          <c:extLst>
            <c:ext xmlns:c16="http://schemas.microsoft.com/office/drawing/2014/chart" uri="{C3380CC4-5D6E-409C-BE32-E72D297353CC}">
              <c16:uniqueId val="{00000001-BB60-444E-A392-4EE22D49A186}"/>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cat>
            <c:strRef>
              <c:f>Sheet1!$A$2</c:f>
              <c:strCache>
                <c:ptCount val="1"/>
                <c:pt idx="0">
                  <c:v>Category 1</c:v>
                </c:pt>
              </c:strCache>
            </c:strRef>
          </c:cat>
          <c:val>
            <c:numRef>
              <c:f>Sheet1!$B$2</c:f>
              <c:numCache>
                <c:formatCode>0%</c:formatCode>
                <c:ptCount val="1"/>
                <c:pt idx="0">
                  <c:v>0.94</c:v>
                </c:pt>
              </c:numCache>
            </c:numRef>
          </c:val>
          <c:extLst>
            <c:ext xmlns:c16="http://schemas.microsoft.com/office/drawing/2014/chart" uri="{C3380CC4-5D6E-409C-BE32-E72D297353CC}">
              <c16:uniqueId val="{00000000-D698-4EAC-BB55-D9A7A6F29CDA}"/>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0.06</c:v>
                </c:pt>
              </c:numCache>
            </c:numRef>
          </c:val>
          <c:extLst>
            <c:ext xmlns:c16="http://schemas.microsoft.com/office/drawing/2014/chart" uri="{C3380CC4-5D6E-409C-BE32-E72D297353CC}">
              <c16:uniqueId val="{00000001-D698-4EAC-BB55-D9A7A6F29CDA}"/>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min val="0"/>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73CE-4D41-9019-A8E6DF3745F3}"/>
              </c:ext>
            </c:extLst>
          </c:dPt>
          <c:cat>
            <c:strRef>
              <c:f>Sheet1!$A$2</c:f>
              <c:strCache>
                <c:ptCount val="1"/>
                <c:pt idx="0">
                  <c:v>Category 1</c:v>
                </c:pt>
              </c:strCache>
            </c:strRef>
          </c:cat>
          <c:val>
            <c:numRef>
              <c:f>Sheet1!$B$2</c:f>
              <c:numCache>
                <c:formatCode>0%</c:formatCode>
                <c:ptCount val="1"/>
                <c:pt idx="0">
                  <c:v>0.87</c:v>
                </c:pt>
              </c:numCache>
            </c:numRef>
          </c:val>
          <c:extLst>
            <c:ext xmlns:c16="http://schemas.microsoft.com/office/drawing/2014/chart" uri="{C3380CC4-5D6E-409C-BE32-E72D297353CC}">
              <c16:uniqueId val="{00000002-73CE-4D41-9019-A8E6DF3745F3}"/>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0.13</c:v>
                </c:pt>
              </c:numCache>
            </c:numRef>
          </c:val>
          <c:extLst>
            <c:ext xmlns:c16="http://schemas.microsoft.com/office/drawing/2014/chart" uri="{C3380CC4-5D6E-409C-BE32-E72D297353CC}">
              <c16:uniqueId val="{00000003-73CE-4D41-9019-A8E6DF3745F3}"/>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min val="0"/>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B70D-4A85-9674-34620E90ABCE}"/>
              </c:ext>
            </c:extLst>
          </c:dPt>
          <c:cat>
            <c:strRef>
              <c:f>Sheet1!$A$2</c:f>
              <c:strCache>
                <c:ptCount val="1"/>
                <c:pt idx="0">
                  <c:v>Category 1</c:v>
                </c:pt>
              </c:strCache>
            </c:strRef>
          </c:cat>
          <c:val>
            <c:numRef>
              <c:f>Sheet1!$B$2</c:f>
              <c:numCache>
                <c:formatCode>0%</c:formatCode>
                <c:ptCount val="1"/>
                <c:pt idx="0">
                  <c:v>0.53</c:v>
                </c:pt>
              </c:numCache>
            </c:numRef>
          </c:val>
          <c:extLst>
            <c:ext xmlns:c16="http://schemas.microsoft.com/office/drawing/2014/chart" uri="{C3380CC4-5D6E-409C-BE32-E72D297353CC}">
              <c16:uniqueId val="{00000002-B70D-4A85-9674-34620E90ABCE}"/>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0.47</c:v>
                </c:pt>
              </c:numCache>
            </c:numRef>
          </c:val>
          <c:extLst>
            <c:ext xmlns:c16="http://schemas.microsoft.com/office/drawing/2014/chart" uri="{C3380CC4-5D6E-409C-BE32-E72D297353CC}">
              <c16:uniqueId val="{00000003-B70D-4A85-9674-34620E90ABCE}"/>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none"/>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none"/>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02A0-4882-A1F4-2BCE00668A57}"/>
              </c:ext>
            </c:extLst>
          </c:dPt>
          <c:cat>
            <c:strRef>
              <c:f>Sheet1!$A$2</c:f>
              <c:strCache>
                <c:ptCount val="1"/>
                <c:pt idx="0">
                  <c:v>Category 1</c:v>
                </c:pt>
              </c:strCache>
            </c:strRef>
          </c:cat>
          <c:val>
            <c:numRef>
              <c:f>Sheet1!$B$2</c:f>
              <c:numCache>
                <c:formatCode>0%</c:formatCode>
                <c:ptCount val="1"/>
                <c:pt idx="0">
                  <c:v>0.53</c:v>
                </c:pt>
              </c:numCache>
            </c:numRef>
          </c:val>
          <c:extLst>
            <c:ext xmlns:c16="http://schemas.microsoft.com/office/drawing/2014/chart" uri="{C3380CC4-5D6E-409C-BE32-E72D297353CC}">
              <c16:uniqueId val="{00000002-02A0-4882-A1F4-2BCE00668A57}"/>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0.47</c:v>
                </c:pt>
              </c:numCache>
            </c:numRef>
          </c:val>
          <c:extLst>
            <c:ext xmlns:c16="http://schemas.microsoft.com/office/drawing/2014/chart" uri="{C3380CC4-5D6E-409C-BE32-E72D297353CC}">
              <c16:uniqueId val="{00000003-02A0-4882-A1F4-2BCE00668A57}"/>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none"/>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none"/>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Home</c:v>
                </c:pt>
              </c:strCache>
            </c:strRef>
          </c:tx>
          <c:spPr>
            <a:solidFill>
              <a:schemeClr val="tx1">
                <a:lumMod val="65000"/>
                <a:lumOff val="35000"/>
              </a:schemeClr>
            </a:solidFill>
            <a:ln>
              <a:noFill/>
            </a:ln>
            <a:effectLst/>
          </c:spPr>
          <c:invertIfNegative val="0"/>
          <c:dPt>
            <c:idx val="0"/>
            <c:invertIfNegative val="0"/>
            <c:bubble3D val="0"/>
            <c:spPr>
              <a:solidFill>
                <a:schemeClr val="tx1">
                  <a:lumMod val="65000"/>
                  <a:lumOff val="35000"/>
                </a:schemeClr>
              </a:solidFill>
              <a:ln>
                <a:noFill/>
              </a:ln>
              <a:effectLst/>
            </c:spPr>
            <c:extLst>
              <c:ext xmlns:c16="http://schemas.microsoft.com/office/drawing/2014/chart" uri="{C3380CC4-5D6E-409C-BE32-E72D297353CC}">
                <c16:uniqueId val="{00000001-13C3-4E31-A0C9-D0556781B417}"/>
              </c:ext>
            </c:extLst>
          </c:dPt>
          <c:cat>
            <c:strRef>
              <c:f>Sheet1!$A$2</c:f>
              <c:strCache>
                <c:ptCount val="1"/>
                <c:pt idx="0">
                  <c:v>Category 1</c:v>
                </c:pt>
              </c:strCache>
            </c:strRef>
          </c:cat>
          <c:val>
            <c:numRef>
              <c:f>Sheet1!$B$2</c:f>
              <c:numCache>
                <c:formatCode>0%</c:formatCode>
                <c:ptCount val="1"/>
                <c:pt idx="0">
                  <c:v>0.59</c:v>
                </c:pt>
              </c:numCache>
            </c:numRef>
          </c:val>
          <c:extLst>
            <c:ext xmlns:c16="http://schemas.microsoft.com/office/drawing/2014/chart" uri="{C3380CC4-5D6E-409C-BE32-E72D297353CC}">
              <c16:uniqueId val="{00000002-13C3-4E31-A0C9-D0556781B417}"/>
            </c:ext>
          </c:extLst>
        </c:ser>
        <c:ser>
          <c:idx val="1"/>
          <c:order val="1"/>
          <c:tx>
            <c:strRef>
              <c:f>Sheet1!$C$1</c:f>
              <c:strCache>
                <c:ptCount val="1"/>
                <c:pt idx="0">
                  <c:v>Away</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0%</c:formatCode>
                <c:ptCount val="1"/>
                <c:pt idx="0">
                  <c:v>0.41</c:v>
                </c:pt>
              </c:numCache>
            </c:numRef>
          </c:val>
          <c:extLst>
            <c:ext xmlns:c16="http://schemas.microsoft.com/office/drawing/2014/chart" uri="{C3380CC4-5D6E-409C-BE32-E72D297353CC}">
              <c16:uniqueId val="{00000003-13C3-4E31-A0C9-D0556781B417}"/>
            </c:ext>
          </c:extLst>
        </c:ser>
        <c:dLbls>
          <c:showLegendKey val="0"/>
          <c:showVal val="0"/>
          <c:showCatName val="0"/>
          <c:showSerName val="0"/>
          <c:showPercent val="0"/>
          <c:showBubbleSize val="0"/>
        </c:dLbls>
        <c:gapWidth val="150"/>
        <c:overlap val="100"/>
        <c:axId val="104301023"/>
        <c:axId val="104298527"/>
      </c:barChart>
      <c:catAx>
        <c:axId val="104301023"/>
        <c:scaling>
          <c:orientation val="minMax"/>
        </c:scaling>
        <c:delete val="1"/>
        <c:axPos val="l"/>
        <c:numFmt formatCode="General" sourceLinked="1"/>
        <c:majorTickMark val="out"/>
        <c:minorTickMark val="none"/>
        <c:tickLblPos val="nextTo"/>
        <c:crossAx val="104298527"/>
        <c:crosses val="autoZero"/>
        <c:auto val="1"/>
        <c:lblAlgn val="ctr"/>
        <c:lblOffset val="100"/>
        <c:noMultiLvlLbl val="0"/>
      </c:catAx>
      <c:valAx>
        <c:axId val="104298527"/>
        <c:scaling>
          <c:orientation val="minMax"/>
          <c:max val="1"/>
        </c:scaling>
        <c:delete val="1"/>
        <c:axPos val="b"/>
        <c:numFmt formatCode="0%" sourceLinked="1"/>
        <c:majorTickMark val="out"/>
        <c:minorTickMark val="none"/>
        <c:tickLblPos val="nextTo"/>
        <c:crossAx val="1043010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D49FE-EA06-4AF3-B124-B071333D49CB}"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17A6-EA5C-44A5-9F1C-072D49344FF5}" type="slidenum">
              <a:rPr lang="en-US" smtClean="0"/>
              <a:t>‹#›</a:t>
            </a:fld>
            <a:endParaRPr lang="en-US"/>
          </a:p>
        </p:txBody>
      </p:sp>
    </p:spTree>
    <p:extLst>
      <p:ext uri="{BB962C8B-B14F-4D97-AF65-F5344CB8AC3E}">
        <p14:creationId xmlns:p14="http://schemas.microsoft.com/office/powerpoint/2010/main" val="4103380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p:txBody>
      </p:sp>
      <p:sp>
        <p:nvSpPr>
          <p:cNvPr id="4" name="Slide Number Placeholder 3"/>
          <p:cNvSpPr>
            <a:spLocks noGrp="1"/>
          </p:cNvSpPr>
          <p:nvPr>
            <p:ph type="sldNum" sz="quarter" idx="5"/>
          </p:nvPr>
        </p:nvSpPr>
        <p:spPr/>
        <p:txBody>
          <a:bodyPr/>
          <a:lstStyle/>
          <a:p>
            <a:fld id="{690617A6-EA5C-44A5-9F1C-072D49344FF5}" type="slidenum">
              <a:rPr lang="en-US" smtClean="0"/>
              <a:t>1</a:t>
            </a:fld>
            <a:endParaRPr lang="en-US"/>
          </a:p>
        </p:txBody>
      </p:sp>
    </p:spTree>
    <p:extLst>
      <p:ext uri="{BB962C8B-B14F-4D97-AF65-F5344CB8AC3E}">
        <p14:creationId xmlns:p14="http://schemas.microsoft.com/office/powerpoint/2010/main" val="70910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10</a:t>
            </a:fld>
            <a:endParaRPr lang="en-US"/>
          </a:p>
        </p:txBody>
      </p:sp>
    </p:spTree>
    <p:extLst>
      <p:ext uri="{BB962C8B-B14F-4D97-AF65-F5344CB8AC3E}">
        <p14:creationId xmlns:p14="http://schemas.microsoft.com/office/powerpoint/2010/main" val="2968613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11</a:t>
            </a:fld>
            <a:endParaRPr lang="en-US"/>
          </a:p>
        </p:txBody>
      </p:sp>
    </p:spTree>
    <p:extLst>
      <p:ext uri="{BB962C8B-B14F-4D97-AF65-F5344CB8AC3E}">
        <p14:creationId xmlns:p14="http://schemas.microsoft.com/office/powerpoint/2010/main" val="4232467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12</a:t>
            </a:fld>
            <a:endParaRPr lang="en-US"/>
          </a:p>
        </p:txBody>
      </p:sp>
    </p:spTree>
    <p:extLst>
      <p:ext uri="{BB962C8B-B14F-4D97-AF65-F5344CB8AC3E}">
        <p14:creationId xmlns:p14="http://schemas.microsoft.com/office/powerpoint/2010/main" val="3600791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10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14</a:t>
            </a:fld>
            <a:endParaRPr lang="en-US"/>
          </a:p>
        </p:txBody>
      </p:sp>
    </p:spTree>
    <p:extLst>
      <p:ext uri="{BB962C8B-B14F-4D97-AF65-F5344CB8AC3E}">
        <p14:creationId xmlns:p14="http://schemas.microsoft.com/office/powerpoint/2010/main" val="185818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r>
              <a:rPr lang="en-US" b="1" dirty="0"/>
              <a:t>Unweighted [weighted] Occasion Base Sizes Listed in Order form Early Morning Bite to Bedtime/Late Night Snack:</a:t>
            </a:r>
          </a:p>
          <a:p>
            <a:r>
              <a:rPr lang="en-US" sz="1200" b="0" i="0" u="none" strike="noStrike" kern="1200" dirty="0">
                <a:solidFill>
                  <a:schemeClr val="tx1"/>
                </a:solidFill>
                <a:effectLst/>
                <a:latin typeface="+mn-lt"/>
                <a:ea typeface="+mn-ea"/>
                <a:cs typeface="+mn-cs"/>
              </a:rPr>
              <a:t>36905</a:t>
            </a:r>
            <a:r>
              <a:rPr lang="en-US" b="0" dirty="0"/>
              <a:t> </a:t>
            </a:r>
            <a:r>
              <a:rPr lang="en-US" sz="1200" b="0" i="0" u="none" strike="noStrike" kern="1200" dirty="0">
                <a:solidFill>
                  <a:schemeClr val="tx1"/>
                </a:solidFill>
                <a:effectLst/>
                <a:latin typeface="+mn-lt"/>
                <a:ea typeface="+mn-ea"/>
                <a:cs typeface="+mn-cs"/>
              </a:rPr>
              <a:t>1294</a:t>
            </a:r>
            <a:r>
              <a:rPr lang="en-US" b="0" dirty="0"/>
              <a:t> </a:t>
            </a:r>
            <a:r>
              <a:rPr lang="en-US" sz="1200" b="0" i="0" u="none" strike="noStrike" kern="1200" dirty="0">
                <a:solidFill>
                  <a:schemeClr val="tx1"/>
                </a:solidFill>
                <a:effectLst/>
                <a:latin typeface="+mn-lt"/>
                <a:ea typeface="+mn-ea"/>
                <a:cs typeface="+mn-cs"/>
              </a:rPr>
              <a:t>3488</a:t>
            </a:r>
            <a:r>
              <a:rPr lang="en-US" b="0" dirty="0"/>
              <a:t> </a:t>
            </a:r>
            <a:r>
              <a:rPr lang="en-US" sz="1200" b="0" i="0" u="none" strike="noStrike" kern="1200" dirty="0">
                <a:solidFill>
                  <a:schemeClr val="tx1"/>
                </a:solidFill>
                <a:effectLst/>
                <a:latin typeface="+mn-lt"/>
                <a:ea typeface="+mn-ea"/>
                <a:cs typeface="+mn-cs"/>
              </a:rPr>
              <a:t>3273</a:t>
            </a:r>
            <a:r>
              <a:rPr lang="en-US" b="0" dirty="0"/>
              <a:t> </a:t>
            </a:r>
            <a:r>
              <a:rPr lang="en-US" sz="1200" b="0" i="0" u="none" strike="noStrike" kern="1200" dirty="0">
                <a:solidFill>
                  <a:schemeClr val="tx1"/>
                </a:solidFill>
                <a:effectLst/>
                <a:latin typeface="+mn-lt"/>
                <a:ea typeface="+mn-ea"/>
                <a:cs typeface="+mn-cs"/>
              </a:rPr>
              <a:t>637</a:t>
            </a:r>
            <a:r>
              <a:rPr lang="en-US" b="0" dirty="0"/>
              <a:t> </a:t>
            </a:r>
            <a:r>
              <a:rPr lang="en-US" sz="1200" b="0" i="0" u="none" strike="noStrike" kern="1200" dirty="0">
                <a:solidFill>
                  <a:schemeClr val="tx1"/>
                </a:solidFill>
                <a:effectLst/>
                <a:latin typeface="+mn-lt"/>
                <a:ea typeface="+mn-ea"/>
                <a:cs typeface="+mn-cs"/>
              </a:rPr>
              <a:t>1940</a:t>
            </a:r>
            <a:r>
              <a:rPr lang="en-US" b="0" dirty="0"/>
              <a:t> </a:t>
            </a:r>
            <a:r>
              <a:rPr lang="en-US" sz="1200" b="0" i="0" u="none" strike="noStrike" kern="1200" dirty="0">
                <a:solidFill>
                  <a:schemeClr val="tx1"/>
                </a:solidFill>
                <a:effectLst/>
                <a:latin typeface="+mn-lt"/>
                <a:ea typeface="+mn-ea"/>
                <a:cs typeface="+mn-cs"/>
              </a:rPr>
              <a:t>5542</a:t>
            </a:r>
            <a:r>
              <a:rPr lang="en-US" b="0" dirty="0"/>
              <a:t> </a:t>
            </a:r>
            <a:r>
              <a:rPr lang="en-US" sz="1200" b="0" i="0" u="none" strike="noStrike" kern="1200" dirty="0">
                <a:solidFill>
                  <a:schemeClr val="tx1"/>
                </a:solidFill>
                <a:effectLst/>
                <a:latin typeface="+mn-lt"/>
                <a:ea typeface="+mn-ea"/>
                <a:cs typeface="+mn-cs"/>
              </a:rPr>
              <a:t>1927</a:t>
            </a:r>
            <a:r>
              <a:rPr lang="en-US" b="0" dirty="0"/>
              <a:t> </a:t>
            </a:r>
            <a:r>
              <a:rPr lang="en-US" sz="1200" b="0" i="0" u="none" strike="noStrike" kern="1200" dirty="0">
                <a:solidFill>
                  <a:schemeClr val="tx1"/>
                </a:solidFill>
                <a:effectLst/>
                <a:latin typeface="+mn-lt"/>
                <a:ea typeface="+mn-ea"/>
                <a:cs typeface="+mn-cs"/>
              </a:rPr>
              <a:t>3001</a:t>
            </a:r>
            <a:r>
              <a:rPr lang="en-US" b="0" dirty="0"/>
              <a:t> </a:t>
            </a:r>
            <a:r>
              <a:rPr lang="en-US" sz="1200" b="0" i="0" u="none" strike="noStrike" kern="1200" dirty="0">
                <a:solidFill>
                  <a:schemeClr val="tx1"/>
                </a:solidFill>
                <a:effectLst/>
                <a:latin typeface="+mn-lt"/>
                <a:ea typeface="+mn-ea"/>
                <a:cs typeface="+mn-cs"/>
              </a:rPr>
              <a:t>1572</a:t>
            </a:r>
            <a:r>
              <a:rPr lang="en-US" b="0" dirty="0"/>
              <a:t> </a:t>
            </a:r>
            <a:r>
              <a:rPr lang="en-US" sz="1200" b="0" i="0" u="none" strike="noStrike" kern="1200" dirty="0">
                <a:solidFill>
                  <a:schemeClr val="tx1"/>
                </a:solidFill>
                <a:effectLst/>
                <a:latin typeface="+mn-lt"/>
                <a:ea typeface="+mn-ea"/>
                <a:cs typeface="+mn-cs"/>
              </a:rPr>
              <a:t>7148</a:t>
            </a:r>
            <a:r>
              <a:rPr lang="en-US" b="0" dirty="0"/>
              <a:t> </a:t>
            </a:r>
            <a:r>
              <a:rPr lang="en-US" sz="1200" b="0" i="0" u="none" strike="noStrike" kern="1200" dirty="0">
                <a:solidFill>
                  <a:schemeClr val="tx1"/>
                </a:solidFill>
                <a:effectLst/>
                <a:latin typeface="+mn-lt"/>
                <a:ea typeface="+mn-ea"/>
                <a:cs typeface="+mn-cs"/>
              </a:rPr>
              <a:t>1079</a:t>
            </a:r>
            <a:r>
              <a:rPr lang="en-US" b="0" dirty="0"/>
              <a:t> </a:t>
            </a:r>
            <a:r>
              <a:rPr lang="en-US" sz="1200" b="0" i="0" u="none" strike="noStrike" kern="1200" dirty="0">
                <a:solidFill>
                  <a:schemeClr val="tx1"/>
                </a:solidFill>
                <a:effectLst/>
                <a:latin typeface="+mn-lt"/>
                <a:ea typeface="+mn-ea"/>
                <a:cs typeface="+mn-cs"/>
              </a:rPr>
              <a:t>1394</a:t>
            </a:r>
            <a:r>
              <a:rPr lang="en-US" b="0" dirty="0"/>
              <a:t> </a:t>
            </a:r>
            <a:r>
              <a:rPr lang="en-US" sz="1200" b="0" i="0" u="none" strike="noStrike" kern="1200" dirty="0">
                <a:solidFill>
                  <a:schemeClr val="tx1"/>
                </a:solidFill>
                <a:effectLst/>
                <a:latin typeface="+mn-lt"/>
                <a:ea typeface="+mn-ea"/>
                <a:cs typeface="+mn-cs"/>
              </a:rPr>
              <a:t>1740</a:t>
            </a:r>
            <a:r>
              <a:rPr lang="en-US" b="0" dirty="0"/>
              <a:t> </a:t>
            </a:r>
            <a:r>
              <a:rPr lang="en-US" sz="1200" b="0" i="0" u="none" strike="noStrike" kern="1200" dirty="0">
                <a:solidFill>
                  <a:schemeClr val="tx1"/>
                </a:solidFill>
                <a:effectLst/>
                <a:latin typeface="+mn-lt"/>
                <a:ea typeface="+mn-ea"/>
                <a:cs typeface="+mn-cs"/>
              </a:rPr>
              <a:t>2870</a:t>
            </a:r>
            <a:r>
              <a:rPr lang="en-US" b="0" dirty="0"/>
              <a:t> </a:t>
            </a:r>
          </a:p>
          <a:p>
            <a:r>
              <a:rPr lang="en-US" b="0" dirty="0"/>
              <a:t>[</a:t>
            </a:r>
            <a:r>
              <a:rPr lang="en-US" sz="1200" b="0" i="0" u="none" strike="noStrike" kern="1200" dirty="0">
                <a:solidFill>
                  <a:schemeClr val="tx1"/>
                </a:solidFill>
                <a:effectLst/>
                <a:latin typeface="+mn-lt"/>
                <a:ea typeface="+mn-ea"/>
                <a:cs typeface="+mn-cs"/>
              </a:rPr>
              <a:t>37183</a:t>
            </a:r>
            <a:r>
              <a:rPr lang="en-US" b="0" dirty="0"/>
              <a:t> </a:t>
            </a:r>
            <a:r>
              <a:rPr lang="en-US" sz="1200" b="0" i="0" u="none" strike="noStrike" kern="1200" dirty="0">
                <a:solidFill>
                  <a:schemeClr val="tx1"/>
                </a:solidFill>
                <a:effectLst/>
                <a:latin typeface="+mn-lt"/>
                <a:ea typeface="+mn-ea"/>
                <a:cs typeface="+mn-cs"/>
              </a:rPr>
              <a:t>1254</a:t>
            </a:r>
            <a:r>
              <a:rPr lang="en-US" b="0" dirty="0"/>
              <a:t> </a:t>
            </a:r>
            <a:r>
              <a:rPr lang="en-US" sz="1200" b="0" i="0" u="none" strike="noStrike" kern="1200" dirty="0">
                <a:solidFill>
                  <a:schemeClr val="tx1"/>
                </a:solidFill>
                <a:effectLst/>
                <a:latin typeface="+mn-lt"/>
                <a:ea typeface="+mn-ea"/>
                <a:cs typeface="+mn-cs"/>
              </a:rPr>
              <a:t>3336</a:t>
            </a:r>
            <a:r>
              <a:rPr lang="en-US" b="0" dirty="0"/>
              <a:t> </a:t>
            </a:r>
            <a:r>
              <a:rPr lang="en-US" sz="1200" b="0" i="0" u="none" strike="noStrike" kern="1200" dirty="0">
                <a:solidFill>
                  <a:schemeClr val="tx1"/>
                </a:solidFill>
                <a:effectLst/>
                <a:latin typeface="+mn-lt"/>
                <a:ea typeface="+mn-ea"/>
                <a:cs typeface="+mn-cs"/>
              </a:rPr>
              <a:t>3512</a:t>
            </a:r>
            <a:r>
              <a:rPr lang="en-US" b="0" dirty="0"/>
              <a:t> </a:t>
            </a:r>
            <a:r>
              <a:rPr lang="en-US" sz="1200" b="0" i="0" u="none" strike="noStrike" kern="1200" dirty="0">
                <a:solidFill>
                  <a:schemeClr val="tx1"/>
                </a:solidFill>
                <a:effectLst/>
                <a:latin typeface="+mn-lt"/>
                <a:ea typeface="+mn-ea"/>
                <a:cs typeface="+mn-cs"/>
              </a:rPr>
              <a:t>624</a:t>
            </a:r>
            <a:r>
              <a:rPr lang="en-US" b="0" dirty="0"/>
              <a:t> </a:t>
            </a:r>
            <a:r>
              <a:rPr lang="en-US" sz="1200" b="0" i="0" u="none" strike="noStrike" kern="1200" dirty="0">
                <a:solidFill>
                  <a:schemeClr val="tx1"/>
                </a:solidFill>
                <a:effectLst/>
                <a:latin typeface="+mn-lt"/>
                <a:ea typeface="+mn-ea"/>
                <a:cs typeface="+mn-cs"/>
              </a:rPr>
              <a:t>1970</a:t>
            </a:r>
            <a:r>
              <a:rPr lang="en-US" b="0" dirty="0"/>
              <a:t> </a:t>
            </a:r>
            <a:r>
              <a:rPr lang="en-US" sz="1200" b="0" i="0" u="none" strike="noStrike" kern="1200" dirty="0">
                <a:solidFill>
                  <a:schemeClr val="tx1"/>
                </a:solidFill>
                <a:effectLst/>
                <a:latin typeface="+mn-lt"/>
                <a:ea typeface="+mn-ea"/>
                <a:cs typeface="+mn-cs"/>
              </a:rPr>
              <a:t>5641</a:t>
            </a:r>
            <a:r>
              <a:rPr lang="en-US" b="0" dirty="0"/>
              <a:t> </a:t>
            </a:r>
            <a:r>
              <a:rPr lang="en-US" sz="1200" b="0" i="0" u="none" strike="noStrike" kern="1200" dirty="0">
                <a:solidFill>
                  <a:schemeClr val="tx1"/>
                </a:solidFill>
                <a:effectLst/>
                <a:latin typeface="+mn-lt"/>
                <a:ea typeface="+mn-ea"/>
                <a:cs typeface="+mn-cs"/>
              </a:rPr>
              <a:t>1887</a:t>
            </a:r>
            <a:r>
              <a:rPr lang="en-US" b="0" dirty="0"/>
              <a:t> </a:t>
            </a:r>
            <a:r>
              <a:rPr lang="en-US" sz="1200" b="0" i="0" u="none" strike="noStrike" kern="1200" dirty="0">
                <a:solidFill>
                  <a:schemeClr val="tx1"/>
                </a:solidFill>
                <a:effectLst/>
                <a:latin typeface="+mn-lt"/>
                <a:ea typeface="+mn-ea"/>
                <a:cs typeface="+mn-cs"/>
              </a:rPr>
              <a:t>3065</a:t>
            </a:r>
            <a:r>
              <a:rPr lang="en-US" b="0" dirty="0"/>
              <a:t> </a:t>
            </a:r>
            <a:r>
              <a:rPr lang="en-US" sz="1200" b="0" i="0" u="none" strike="noStrike" kern="1200" dirty="0">
                <a:solidFill>
                  <a:schemeClr val="tx1"/>
                </a:solidFill>
                <a:effectLst/>
                <a:latin typeface="+mn-lt"/>
                <a:ea typeface="+mn-ea"/>
                <a:cs typeface="+mn-cs"/>
              </a:rPr>
              <a:t>1683</a:t>
            </a:r>
            <a:r>
              <a:rPr lang="en-US" b="0" dirty="0"/>
              <a:t> </a:t>
            </a:r>
            <a:r>
              <a:rPr lang="en-US" sz="1200" b="0" i="0" u="none" strike="noStrike" kern="1200" dirty="0">
                <a:solidFill>
                  <a:schemeClr val="tx1"/>
                </a:solidFill>
                <a:effectLst/>
                <a:latin typeface="+mn-lt"/>
                <a:ea typeface="+mn-ea"/>
                <a:cs typeface="+mn-cs"/>
              </a:rPr>
              <a:t>7189</a:t>
            </a:r>
            <a:r>
              <a:rPr lang="en-US" b="0" dirty="0"/>
              <a:t> </a:t>
            </a:r>
            <a:r>
              <a:rPr lang="en-US" sz="1200" b="0" i="0" u="none" strike="noStrike" kern="1200" dirty="0">
                <a:solidFill>
                  <a:schemeClr val="tx1"/>
                </a:solidFill>
                <a:effectLst/>
                <a:latin typeface="+mn-lt"/>
                <a:ea typeface="+mn-ea"/>
                <a:cs typeface="+mn-cs"/>
              </a:rPr>
              <a:t>1049</a:t>
            </a:r>
            <a:r>
              <a:rPr lang="en-US" b="0" dirty="0"/>
              <a:t> </a:t>
            </a:r>
            <a:r>
              <a:rPr lang="en-US" sz="1200" b="0" i="0" u="none" strike="noStrike" kern="1200" dirty="0">
                <a:solidFill>
                  <a:schemeClr val="tx1"/>
                </a:solidFill>
                <a:effectLst/>
                <a:latin typeface="+mn-lt"/>
                <a:ea typeface="+mn-ea"/>
                <a:cs typeface="+mn-cs"/>
              </a:rPr>
              <a:t>1341</a:t>
            </a:r>
            <a:r>
              <a:rPr lang="en-US" b="0" dirty="0"/>
              <a:t> </a:t>
            </a:r>
            <a:r>
              <a:rPr lang="en-US" sz="1200" b="0" i="0" u="none" strike="noStrike" kern="1200" dirty="0">
                <a:solidFill>
                  <a:schemeClr val="tx1"/>
                </a:solidFill>
                <a:effectLst/>
                <a:latin typeface="+mn-lt"/>
                <a:ea typeface="+mn-ea"/>
                <a:cs typeface="+mn-cs"/>
              </a:rPr>
              <a:t>1795</a:t>
            </a:r>
            <a:r>
              <a:rPr lang="en-US" b="0" dirty="0"/>
              <a:t> </a:t>
            </a:r>
            <a:r>
              <a:rPr lang="en-US" sz="1200" b="0" i="0" u="none" strike="noStrike" kern="1200" dirty="0">
                <a:solidFill>
                  <a:schemeClr val="tx1"/>
                </a:solidFill>
                <a:effectLst/>
                <a:latin typeface="+mn-lt"/>
                <a:ea typeface="+mn-ea"/>
                <a:cs typeface="+mn-cs"/>
              </a:rPr>
              <a:t>2837]</a:t>
            </a:r>
            <a:r>
              <a:rPr lang="en-US" b="0" dirty="0"/>
              <a:t> </a:t>
            </a:r>
          </a:p>
          <a:p>
            <a:pPr defTabSz="928299"/>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65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1294</a:t>
            </a:r>
            <a:r>
              <a:rPr lang="en-US" b="0" dirty="0"/>
              <a:t> </a:t>
            </a:r>
            <a:r>
              <a:rPr lang="en-US" sz="1200" b="0" i="0" u="none" strike="noStrike" kern="1200" dirty="0">
                <a:solidFill>
                  <a:schemeClr val="tx1"/>
                </a:solidFill>
                <a:effectLst/>
                <a:latin typeface="+mn-lt"/>
                <a:ea typeface="+mn-ea"/>
                <a:cs typeface="+mn-cs"/>
              </a:rPr>
              <a:t>3488</a:t>
            </a:r>
            <a:r>
              <a:rPr lang="en-US" b="0" dirty="0"/>
              <a:t> </a:t>
            </a:r>
            <a:r>
              <a:rPr lang="en-US" sz="1200" b="0" i="0" u="none" strike="noStrike" kern="1200" dirty="0">
                <a:solidFill>
                  <a:schemeClr val="tx1"/>
                </a:solidFill>
                <a:effectLst/>
                <a:latin typeface="+mn-lt"/>
                <a:ea typeface="+mn-ea"/>
                <a:cs typeface="+mn-cs"/>
              </a:rPr>
              <a:t>3273</a:t>
            </a:r>
            <a:r>
              <a:rPr lang="en-US" b="0" dirty="0"/>
              <a:t> </a:t>
            </a:r>
            <a:r>
              <a:rPr lang="en-US" sz="1200" b="0" i="0" u="none" strike="noStrike" kern="1200" dirty="0">
                <a:solidFill>
                  <a:schemeClr val="tx1"/>
                </a:solidFill>
                <a:effectLst/>
                <a:latin typeface="+mn-lt"/>
                <a:ea typeface="+mn-ea"/>
                <a:cs typeface="+mn-cs"/>
              </a:rPr>
              <a:t>637</a:t>
            </a:r>
            <a:r>
              <a:rPr lang="en-US" b="0" dirty="0"/>
              <a:t> </a:t>
            </a:r>
            <a:r>
              <a:rPr lang="en-US" sz="1200" b="0" i="0" u="none" strike="noStrike" kern="1200" dirty="0">
                <a:solidFill>
                  <a:schemeClr val="tx1"/>
                </a:solidFill>
                <a:effectLst/>
                <a:latin typeface="+mn-lt"/>
                <a:ea typeface="+mn-ea"/>
                <a:cs typeface="+mn-cs"/>
              </a:rPr>
              <a:t>1940</a:t>
            </a:r>
            <a:r>
              <a:rPr lang="en-US" b="0" dirty="0"/>
              <a:t> </a:t>
            </a:r>
            <a:r>
              <a:rPr lang="en-US" sz="1200" b="0" i="0" u="none" strike="noStrike" kern="1200" dirty="0">
                <a:solidFill>
                  <a:schemeClr val="tx1"/>
                </a:solidFill>
                <a:effectLst/>
                <a:latin typeface="+mn-lt"/>
                <a:ea typeface="+mn-ea"/>
                <a:cs typeface="+mn-cs"/>
              </a:rPr>
              <a:t>5542</a:t>
            </a:r>
            <a:r>
              <a:rPr lang="en-US" b="0" dirty="0"/>
              <a:t> </a:t>
            </a:r>
            <a:r>
              <a:rPr lang="en-US" sz="1200" b="0" i="0" u="none" strike="noStrike" kern="1200" dirty="0">
                <a:solidFill>
                  <a:schemeClr val="tx1"/>
                </a:solidFill>
                <a:effectLst/>
                <a:latin typeface="+mn-lt"/>
                <a:ea typeface="+mn-ea"/>
                <a:cs typeface="+mn-cs"/>
              </a:rPr>
              <a:t>1927</a:t>
            </a:r>
            <a:r>
              <a:rPr lang="en-US" b="0" dirty="0"/>
              <a:t> </a:t>
            </a:r>
            <a:r>
              <a:rPr lang="en-US" sz="1200" b="0" i="0" u="none" strike="noStrike" kern="1200" dirty="0">
                <a:solidFill>
                  <a:schemeClr val="tx1"/>
                </a:solidFill>
                <a:effectLst/>
                <a:latin typeface="+mn-lt"/>
                <a:ea typeface="+mn-ea"/>
                <a:cs typeface="+mn-cs"/>
              </a:rPr>
              <a:t>3001</a:t>
            </a:r>
            <a:r>
              <a:rPr lang="en-US" b="0" dirty="0"/>
              <a:t> </a:t>
            </a:r>
            <a:r>
              <a:rPr lang="en-US" sz="1200" b="0" i="0" u="none" strike="noStrike" kern="1200" dirty="0">
                <a:solidFill>
                  <a:schemeClr val="tx1"/>
                </a:solidFill>
                <a:effectLst/>
                <a:latin typeface="+mn-lt"/>
                <a:ea typeface="+mn-ea"/>
                <a:cs typeface="+mn-cs"/>
              </a:rPr>
              <a:t>1572</a:t>
            </a:r>
            <a:r>
              <a:rPr lang="en-US" b="0" dirty="0"/>
              <a:t> </a:t>
            </a:r>
            <a:r>
              <a:rPr lang="en-US" sz="1200" b="0" i="0" u="none" strike="noStrike" kern="1200" dirty="0">
                <a:solidFill>
                  <a:schemeClr val="tx1"/>
                </a:solidFill>
                <a:effectLst/>
                <a:latin typeface="+mn-lt"/>
                <a:ea typeface="+mn-ea"/>
                <a:cs typeface="+mn-cs"/>
              </a:rPr>
              <a:t>7148</a:t>
            </a:r>
            <a:r>
              <a:rPr lang="en-US" b="0" dirty="0"/>
              <a:t> </a:t>
            </a:r>
            <a:r>
              <a:rPr lang="en-US" sz="1200" b="0" i="0" u="none" strike="noStrike" kern="1200" dirty="0">
                <a:solidFill>
                  <a:schemeClr val="tx1"/>
                </a:solidFill>
                <a:effectLst/>
                <a:latin typeface="+mn-lt"/>
                <a:ea typeface="+mn-ea"/>
                <a:cs typeface="+mn-cs"/>
              </a:rPr>
              <a:t>1079</a:t>
            </a:r>
            <a:r>
              <a:rPr lang="en-US" b="0" dirty="0"/>
              <a:t> </a:t>
            </a:r>
            <a:r>
              <a:rPr lang="en-US" sz="1200" b="0" i="0" u="none" strike="noStrike" kern="1200" dirty="0">
                <a:solidFill>
                  <a:schemeClr val="tx1"/>
                </a:solidFill>
                <a:effectLst/>
                <a:latin typeface="+mn-lt"/>
                <a:ea typeface="+mn-ea"/>
                <a:cs typeface="+mn-cs"/>
              </a:rPr>
              <a:t>1394</a:t>
            </a:r>
            <a:r>
              <a:rPr lang="en-US" b="0" dirty="0"/>
              <a:t> </a:t>
            </a:r>
            <a:r>
              <a:rPr lang="en-US" sz="1200" b="0" i="0" u="none" strike="noStrike" kern="1200" dirty="0">
                <a:solidFill>
                  <a:schemeClr val="tx1"/>
                </a:solidFill>
                <a:effectLst/>
                <a:latin typeface="+mn-lt"/>
                <a:ea typeface="+mn-ea"/>
                <a:cs typeface="+mn-cs"/>
              </a:rPr>
              <a:t>1740</a:t>
            </a:r>
            <a:r>
              <a:rPr lang="en-US" b="0" dirty="0"/>
              <a:t> </a:t>
            </a:r>
            <a:r>
              <a:rPr lang="en-US" sz="1200" b="0" i="0" u="none" strike="noStrike" kern="1200" dirty="0">
                <a:solidFill>
                  <a:schemeClr val="tx1"/>
                </a:solidFill>
                <a:effectLst/>
                <a:latin typeface="+mn-lt"/>
                <a:ea typeface="+mn-ea"/>
                <a:cs typeface="+mn-cs"/>
              </a:rPr>
              <a:t>2870</a:t>
            </a:r>
            <a:r>
              <a:rPr lang="en-US" b="0" dirty="0"/>
              <a:t> </a:t>
            </a:r>
          </a:p>
          <a:p>
            <a:r>
              <a:rPr lang="en-US" b="0" dirty="0"/>
              <a:t>[</a:t>
            </a:r>
            <a:r>
              <a:rPr lang="en-US" sz="1200" b="0" i="0" u="none" strike="noStrike" kern="1200" dirty="0">
                <a:solidFill>
                  <a:schemeClr val="tx1"/>
                </a:solidFill>
                <a:effectLst/>
                <a:latin typeface="+mn-lt"/>
                <a:ea typeface="+mn-ea"/>
                <a:cs typeface="+mn-cs"/>
              </a:rPr>
              <a:t>1254</a:t>
            </a:r>
            <a:r>
              <a:rPr lang="en-US" b="0" dirty="0"/>
              <a:t> </a:t>
            </a:r>
            <a:r>
              <a:rPr lang="en-US" sz="1200" b="0" i="0" u="none" strike="noStrike" kern="1200" dirty="0">
                <a:solidFill>
                  <a:schemeClr val="tx1"/>
                </a:solidFill>
                <a:effectLst/>
                <a:latin typeface="+mn-lt"/>
                <a:ea typeface="+mn-ea"/>
                <a:cs typeface="+mn-cs"/>
              </a:rPr>
              <a:t>3336</a:t>
            </a:r>
            <a:r>
              <a:rPr lang="en-US" b="0" dirty="0"/>
              <a:t> </a:t>
            </a:r>
            <a:r>
              <a:rPr lang="en-US" sz="1200" b="0" i="0" u="none" strike="noStrike" kern="1200" dirty="0">
                <a:solidFill>
                  <a:schemeClr val="tx1"/>
                </a:solidFill>
                <a:effectLst/>
                <a:latin typeface="+mn-lt"/>
                <a:ea typeface="+mn-ea"/>
                <a:cs typeface="+mn-cs"/>
              </a:rPr>
              <a:t>3512</a:t>
            </a:r>
            <a:r>
              <a:rPr lang="en-US" b="0" dirty="0"/>
              <a:t> </a:t>
            </a:r>
            <a:r>
              <a:rPr lang="en-US" sz="1200" b="0" i="0" u="none" strike="noStrike" kern="1200" dirty="0">
                <a:solidFill>
                  <a:schemeClr val="tx1"/>
                </a:solidFill>
                <a:effectLst/>
                <a:latin typeface="+mn-lt"/>
                <a:ea typeface="+mn-ea"/>
                <a:cs typeface="+mn-cs"/>
              </a:rPr>
              <a:t>624</a:t>
            </a:r>
            <a:r>
              <a:rPr lang="en-US" b="0" dirty="0"/>
              <a:t> </a:t>
            </a:r>
            <a:r>
              <a:rPr lang="en-US" sz="1200" b="0" i="0" u="none" strike="noStrike" kern="1200" dirty="0">
                <a:solidFill>
                  <a:schemeClr val="tx1"/>
                </a:solidFill>
                <a:effectLst/>
                <a:latin typeface="+mn-lt"/>
                <a:ea typeface="+mn-ea"/>
                <a:cs typeface="+mn-cs"/>
              </a:rPr>
              <a:t>1970</a:t>
            </a:r>
            <a:r>
              <a:rPr lang="en-US" b="0" dirty="0"/>
              <a:t> </a:t>
            </a:r>
            <a:r>
              <a:rPr lang="en-US" sz="1200" b="0" i="0" u="none" strike="noStrike" kern="1200" dirty="0">
                <a:solidFill>
                  <a:schemeClr val="tx1"/>
                </a:solidFill>
                <a:effectLst/>
                <a:latin typeface="+mn-lt"/>
                <a:ea typeface="+mn-ea"/>
                <a:cs typeface="+mn-cs"/>
              </a:rPr>
              <a:t>5641</a:t>
            </a:r>
            <a:r>
              <a:rPr lang="en-US" b="0" dirty="0"/>
              <a:t> </a:t>
            </a:r>
            <a:r>
              <a:rPr lang="en-US" sz="1200" b="0" i="0" u="none" strike="noStrike" kern="1200" dirty="0">
                <a:solidFill>
                  <a:schemeClr val="tx1"/>
                </a:solidFill>
                <a:effectLst/>
                <a:latin typeface="+mn-lt"/>
                <a:ea typeface="+mn-ea"/>
                <a:cs typeface="+mn-cs"/>
              </a:rPr>
              <a:t>1887</a:t>
            </a:r>
            <a:r>
              <a:rPr lang="en-US" b="0" dirty="0"/>
              <a:t> </a:t>
            </a:r>
            <a:r>
              <a:rPr lang="en-US" sz="1200" b="0" i="0" u="none" strike="noStrike" kern="1200" dirty="0">
                <a:solidFill>
                  <a:schemeClr val="tx1"/>
                </a:solidFill>
                <a:effectLst/>
                <a:latin typeface="+mn-lt"/>
                <a:ea typeface="+mn-ea"/>
                <a:cs typeface="+mn-cs"/>
              </a:rPr>
              <a:t>3065</a:t>
            </a:r>
            <a:r>
              <a:rPr lang="en-US" b="0" dirty="0"/>
              <a:t> </a:t>
            </a:r>
            <a:r>
              <a:rPr lang="en-US" sz="1200" b="0" i="0" u="none" strike="noStrike" kern="1200" dirty="0">
                <a:solidFill>
                  <a:schemeClr val="tx1"/>
                </a:solidFill>
                <a:effectLst/>
                <a:latin typeface="+mn-lt"/>
                <a:ea typeface="+mn-ea"/>
                <a:cs typeface="+mn-cs"/>
              </a:rPr>
              <a:t>1683</a:t>
            </a:r>
            <a:r>
              <a:rPr lang="en-US" b="0" dirty="0"/>
              <a:t> </a:t>
            </a:r>
            <a:r>
              <a:rPr lang="en-US" sz="1200" b="0" i="0" u="none" strike="noStrike" kern="1200" dirty="0">
                <a:solidFill>
                  <a:schemeClr val="tx1"/>
                </a:solidFill>
                <a:effectLst/>
                <a:latin typeface="+mn-lt"/>
                <a:ea typeface="+mn-ea"/>
                <a:cs typeface="+mn-cs"/>
              </a:rPr>
              <a:t>7189</a:t>
            </a:r>
            <a:r>
              <a:rPr lang="en-US" b="0" dirty="0"/>
              <a:t> </a:t>
            </a:r>
            <a:r>
              <a:rPr lang="en-US" sz="1200" b="0" i="0" u="none" strike="noStrike" kern="1200" dirty="0">
                <a:solidFill>
                  <a:schemeClr val="tx1"/>
                </a:solidFill>
                <a:effectLst/>
                <a:latin typeface="+mn-lt"/>
                <a:ea typeface="+mn-ea"/>
                <a:cs typeface="+mn-cs"/>
              </a:rPr>
              <a:t>1049</a:t>
            </a:r>
            <a:r>
              <a:rPr lang="en-US" b="0" dirty="0"/>
              <a:t> </a:t>
            </a:r>
            <a:r>
              <a:rPr lang="en-US" sz="1200" b="0" i="0" u="none" strike="noStrike" kern="1200" dirty="0">
                <a:solidFill>
                  <a:schemeClr val="tx1"/>
                </a:solidFill>
                <a:effectLst/>
                <a:latin typeface="+mn-lt"/>
                <a:ea typeface="+mn-ea"/>
                <a:cs typeface="+mn-cs"/>
              </a:rPr>
              <a:t>1341</a:t>
            </a:r>
            <a:r>
              <a:rPr lang="en-US" b="0" dirty="0"/>
              <a:t> </a:t>
            </a:r>
            <a:r>
              <a:rPr lang="en-US" sz="1200" b="0" i="0" u="none" strike="noStrike" kern="1200" dirty="0">
                <a:solidFill>
                  <a:schemeClr val="tx1"/>
                </a:solidFill>
                <a:effectLst/>
                <a:latin typeface="+mn-lt"/>
                <a:ea typeface="+mn-ea"/>
                <a:cs typeface="+mn-cs"/>
              </a:rPr>
              <a:t>1795</a:t>
            </a:r>
            <a:r>
              <a:rPr lang="en-US" b="0" dirty="0"/>
              <a:t> </a:t>
            </a:r>
            <a:r>
              <a:rPr lang="en-US" sz="1200" b="0" i="0" u="none" strike="noStrike" kern="1200" dirty="0">
                <a:solidFill>
                  <a:schemeClr val="tx1"/>
                </a:solidFill>
                <a:effectLst/>
                <a:latin typeface="+mn-lt"/>
                <a:ea typeface="+mn-ea"/>
                <a:cs typeface="+mn-cs"/>
              </a:rPr>
              <a:t>2837</a:t>
            </a:r>
            <a:r>
              <a:rPr lang="en-US" b="0" dirty="0"/>
              <a:t>]</a:t>
            </a:r>
          </a:p>
          <a:p>
            <a:r>
              <a:rPr lang="en-US" dirty="0"/>
              <a:t>Adults</a:t>
            </a:r>
          </a:p>
          <a:p>
            <a:r>
              <a:rPr lang="en-US" sz="1200" b="0" i="0" u="none" strike="noStrike" kern="1200" dirty="0">
                <a:solidFill>
                  <a:schemeClr val="tx1"/>
                </a:solidFill>
                <a:effectLst/>
                <a:latin typeface="+mn-lt"/>
                <a:ea typeface="+mn-ea"/>
                <a:cs typeface="+mn-cs"/>
              </a:rPr>
              <a:t>1182</a:t>
            </a:r>
            <a:r>
              <a:rPr lang="en-US" b="0" dirty="0"/>
              <a:t> </a:t>
            </a:r>
            <a:r>
              <a:rPr lang="en-US" sz="1200" b="0" i="0" u="none" strike="noStrike" kern="1200" dirty="0">
                <a:solidFill>
                  <a:schemeClr val="tx1"/>
                </a:solidFill>
                <a:effectLst/>
                <a:latin typeface="+mn-lt"/>
                <a:ea typeface="+mn-ea"/>
                <a:cs typeface="+mn-cs"/>
              </a:rPr>
              <a:t>3201</a:t>
            </a:r>
            <a:r>
              <a:rPr lang="en-US" b="0" dirty="0"/>
              <a:t> </a:t>
            </a:r>
            <a:r>
              <a:rPr lang="en-US" sz="1200" b="0" i="0" u="none" strike="noStrike" kern="1200" dirty="0">
                <a:solidFill>
                  <a:schemeClr val="tx1"/>
                </a:solidFill>
                <a:effectLst/>
                <a:latin typeface="+mn-lt"/>
                <a:ea typeface="+mn-ea"/>
                <a:cs typeface="+mn-cs"/>
              </a:rPr>
              <a:t>2300</a:t>
            </a:r>
            <a:r>
              <a:rPr lang="en-US" b="0" dirty="0"/>
              <a:t> </a:t>
            </a:r>
            <a:r>
              <a:rPr lang="en-US" sz="1200" b="0" i="0" u="none" strike="noStrike" kern="1200" dirty="0">
                <a:solidFill>
                  <a:schemeClr val="tx1"/>
                </a:solidFill>
                <a:effectLst/>
                <a:latin typeface="+mn-lt"/>
                <a:ea typeface="+mn-ea"/>
                <a:cs typeface="+mn-cs"/>
              </a:rPr>
              <a:t>565</a:t>
            </a:r>
            <a:r>
              <a:rPr lang="en-US" b="0" dirty="0"/>
              <a:t> </a:t>
            </a:r>
            <a:r>
              <a:rPr lang="en-US" sz="1200" b="0" i="0" u="none" strike="noStrike" kern="1200" dirty="0">
                <a:solidFill>
                  <a:schemeClr val="tx1"/>
                </a:solidFill>
                <a:effectLst/>
                <a:latin typeface="+mn-lt"/>
                <a:ea typeface="+mn-ea"/>
                <a:cs typeface="+mn-cs"/>
              </a:rPr>
              <a:t>1579</a:t>
            </a:r>
            <a:r>
              <a:rPr lang="en-US" b="0" dirty="0"/>
              <a:t> </a:t>
            </a:r>
            <a:r>
              <a:rPr lang="en-US" sz="1200" b="0" i="0" u="none" strike="noStrike" kern="1200" dirty="0">
                <a:solidFill>
                  <a:schemeClr val="tx1"/>
                </a:solidFill>
                <a:effectLst/>
                <a:latin typeface="+mn-lt"/>
                <a:ea typeface="+mn-ea"/>
                <a:cs typeface="+mn-cs"/>
              </a:rPr>
              <a:t>4452</a:t>
            </a:r>
            <a:r>
              <a:rPr lang="en-US" b="0" dirty="0"/>
              <a:t> </a:t>
            </a:r>
            <a:r>
              <a:rPr lang="en-US" sz="1200" b="0" i="0" u="none" strike="noStrike" kern="1200" dirty="0">
                <a:solidFill>
                  <a:schemeClr val="tx1"/>
                </a:solidFill>
                <a:effectLst/>
                <a:latin typeface="+mn-lt"/>
                <a:ea typeface="+mn-ea"/>
                <a:cs typeface="+mn-cs"/>
              </a:rPr>
              <a:t>1692</a:t>
            </a:r>
            <a:r>
              <a:rPr lang="en-US" b="0" dirty="0"/>
              <a:t> </a:t>
            </a:r>
            <a:r>
              <a:rPr lang="en-US" sz="1200" b="0" i="0" u="none" strike="noStrike" kern="1200" dirty="0">
                <a:solidFill>
                  <a:schemeClr val="tx1"/>
                </a:solidFill>
                <a:effectLst/>
                <a:latin typeface="+mn-lt"/>
                <a:ea typeface="+mn-ea"/>
                <a:cs typeface="+mn-cs"/>
              </a:rPr>
              <a:t>2414</a:t>
            </a:r>
            <a:r>
              <a:rPr lang="en-US" b="0" dirty="0"/>
              <a:t> </a:t>
            </a:r>
            <a:r>
              <a:rPr lang="en-US" sz="1200" b="0" i="0" u="none" strike="noStrike" kern="1200" dirty="0">
                <a:solidFill>
                  <a:schemeClr val="tx1"/>
                </a:solidFill>
                <a:effectLst/>
                <a:latin typeface="+mn-lt"/>
                <a:ea typeface="+mn-ea"/>
                <a:cs typeface="+mn-cs"/>
              </a:rPr>
              <a:t>1021</a:t>
            </a:r>
            <a:r>
              <a:rPr lang="en-US" b="0" dirty="0"/>
              <a:t> </a:t>
            </a:r>
            <a:r>
              <a:rPr lang="en-US" sz="1200" b="0" i="0" u="none" strike="noStrike" kern="1200" dirty="0">
                <a:solidFill>
                  <a:schemeClr val="tx1"/>
                </a:solidFill>
                <a:effectLst/>
                <a:latin typeface="+mn-lt"/>
                <a:ea typeface="+mn-ea"/>
                <a:cs typeface="+mn-cs"/>
              </a:rPr>
              <a:t>5908</a:t>
            </a:r>
            <a:r>
              <a:rPr lang="en-US" b="0" dirty="0"/>
              <a:t> </a:t>
            </a:r>
            <a:r>
              <a:rPr lang="en-US" sz="1200" b="0" i="0" u="none" strike="noStrike" kern="1200" dirty="0">
                <a:solidFill>
                  <a:schemeClr val="tx1"/>
                </a:solidFill>
                <a:effectLst/>
                <a:latin typeface="+mn-lt"/>
                <a:ea typeface="+mn-ea"/>
                <a:cs typeface="+mn-cs"/>
              </a:rPr>
              <a:t>969</a:t>
            </a:r>
            <a:r>
              <a:rPr lang="en-US" b="0" dirty="0"/>
              <a:t> </a:t>
            </a:r>
            <a:r>
              <a:rPr lang="en-US" sz="1200" b="0" i="0" u="none" strike="noStrike" kern="1200" dirty="0">
                <a:solidFill>
                  <a:schemeClr val="tx1"/>
                </a:solidFill>
                <a:effectLst/>
                <a:latin typeface="+mn-lt"/>
                <a:ea typeface="+mn-ea"/>
                <a:cs typeface="+mn-cs"/>
              </a:rPr>
              <a:t>1255</a:t>
            </a:r>
            <a:r>
              <a:rPr lang="en-US" b="0" dirty="0"/>
              <a:t> </a:t>
            </a:r>
            <a:r>
              <a:rPr lang="en-US" sz="1200" b="0" i="0" u="none" strike="noStrike" kern="1200" dirty="0">
                <a:solidFill>
                  <a:schemeClr val="tx1"/>
                </a:solidFill>
                <a:effectLst/>
                <a:latin typeface="+mn-lt"/>
                <a:ea typeface="+mn-ea"/>
                <a:cs typeface="+mn-cs"/>
              </a:rPr>
              <a:t>1352</a:t>
            </a:r>
            <a:r>
              <a:rPr lang="en-US" b="0" dirty="0"/>
              <a:t> </a:t>
            </a:r>
            <a:r>
              <a:rPr lang="en-US" sz="1200" b="0" i="0" u="none" strike="noStrike" kern="1200" dirty="0">
                <a:solidFill>
                  <a:schemeClr val="tx1"/>
                </a:solidFill>
                <a:effectLst/>
                <a:latin typeface="+mn-lt"/>
                <a:ea typeface="+mn-ea"/>
                <a:cs typeface="+mn-cs"/>
              </a:rPr>
              <a:t>2422</a:t>
            </a:r>
            <a:r>
              <a:rPr lang="en-US" b="0" dirty="0"/>
              <a:t> </a:t>
            </a:r>
          </a:p>
          <a:p>
            <a:r>
              <a:rPr lang="en-US" b="0" dirty="0"/>
              <a:t>[</a:t>
            </a:r>
            <a:r>
              <a:rPr lang="en-US" sz="1200" b="0" i="0" u="none" strike="noStrike" kern="1200" dirty="0">
                <a:solidFill>
                  <a:schemeClr val="tx1"/>
                </a:solidFill>
                <a:effectLst/>
                <a:latin typeface="+mn-lt"/>
                <a:ea typeface="+mn-ea"/>
                <a:cs typeface="+mn-cs"/>
              </a:rPr>
              <a:t>1116</a:t>
            </a:r>
            <a:r>
              <a:rPr lang="en-US" b="0" dirty="0"/>
              <a:t> </a:t>
            </a:r>
            <a:r>
              <a:rPr lang="en-US" sz="1200" b="0" i="0" u="none" strike="noStrike" kern="1200" dirty="0">
                <a:solidFill>
                  <a:schemeClr val="tx1"/>
                </a:solidFill>
                <a:effectLst/>
                <a:latin typeface="+mn-lt"/>
                <a:ea typeface="+mn-ea"/>
                <a:cs typeface="+mn-cs"/>
              </a:rPr>
              <a:t>3022</a:t>
            </a:r>
            <a:r>
              <a:rPr lang="en-US" b="0" dirty="0"/>
              <a:t> </a:t>
            </a:r>
            <a:r>
              <a:rPr lang="en-US" sz="1200" b="0" i="0" u="none" strike="noStrike" kern="1200" dirty="0">
                <a:solidFill>
                  <a:schemeClr val="tx1"/>
                </a:solidFill>
                <a:effectLst/>
                <a:latin typeface="+mn-lt"/>
                <a:ea typeface="+mn-ea"/>
                <a:cs typeface="+mn-cs"/>
              </a:rPr>
              <a:t>2171</a:t>
            </a:r>
            <a:r>
              <a:rPr lang="en-US" b="0" dirty="0"/>
              <a:t> </a:t>
            </a:r>
            <a:r>
              <a:rPr lang="en-US" sz="1200" b="0" i="0" u="none" strike="noStrike" kern="1200" dirty="0">
                <a:solidFill>
                  <a:schemeClr val="tx1"/>
                </a:solidFill>
                <a:effectLst/>
                <a:latin typeface="+mn-lt"/>
                <a:ea typeface="+mn-ea"/>
                <a:cs typeface="+mn-cs"/>
              </a:rPr>
              <a:t>533</a:t>
            </a:r>
            <a:r>
              <a:rPr lang="en-US" b="0" dirty="0"/>
              <a:t> </a:t>
            </a:r>
            <a:r>
              <a:rPr lang="en-US" sz="1200" b="0" i="0" u="none" strike="noStrike" kern="1200" dirty="0">
                <a:solidFill>
                  <a:schemeClr val="tx1"/>
                </a:solidFill>
                <a:effectLst/>
                <a:latin typeface="+mn-lt"/>
                <a:ea typeface="+mn-ea"/>
                <a:cs typeface="+mn-cs"/>
              </a:rPr>
              <a:t>1491</a:t>
            </a:r>
            <a:r>
              <a:rPr lang="en-US" b="0" dirty="0"/>
              <a:t> </a:t>
            </a:r>
            <a:r>
              <a:rPr lang="en-US" sz="1200" b="0" i="0" u="none" strike="noStrike" kern="1200" dirty="0">
                <a:solidFill>
                  <a:schemeClr val="tx1"/>
                </a:solidFill>
                <a:effectLst/>
                <a:latin typeface="+mn-lt"/>
                <a:ea typeface="+mn-ea"/>
                <a:cs typeface="+mn-cs"/>
              </a:rPr>
              <a:t>4203</a:t>
            </a:r>
            <a:r>
              <a:rPr lang="en-US" b="0" dirty="0"/>
              <a:t> </a:t>
            </a:r>
            <a:r>
              <a:rPr lang="en-US" sz="1200" b="0" i="0" u="none" strike="noStrike" kern="1200" dirty="0">
                <a:solidFill>
                  <a:schemeClr val="tx1"/>
                </a:solidFill>
                <a:effectLst/>
                <a:latin typeface="+mn-lt"/>
                <a:ea typeface="+mn-ea"/>
                <a:cs typeface="+mn-cs"/>
              </a:rPr>
              <a:t>1597</a:t>
            </a:r>
            <a:r>
              <a:rPr lang="en-US" b="0" dirty="0"/>
              <a:t> </a:t>
            </a:r>
            <a:r>
              <a:rPr lang="en-US" sz="1200" b="0" i="0" u="none" strike="noStrike" kern="1200" dirty="0">
                <a:solidFill>
                  <a:schemeClr val="tx1"/>
                </a:solidFill>
                <a:effectLst/>
                <a:latin typeface="+mn-lt"/>
                <a:ea typeface="+mn-ea"/>
                <a:cs typeface="+mn-cs"/>
              </a:rPr>
              <a:t>2279</a:t>
            </a:r>
            <a:r>
              <a:rPr lang="en-US" b="0" dirty="0"/>
              <a:t> </a:t>
            </a:r>
            <a:r>
              <a:rPr lang="en-US" sz="1200" b="0" i="0" u="none" strike="noStrike" kern="1200" dirty="0">
                <a:solidFill>
                  <a:schemeClr val="tx1"/>
                </a:solidFill>
                <a:effectLst/>
                <a:latin typeface="+mn-lt"/>
                <a:ea typeface="+mn-ea"/>
                <a:cs typeface="+mn-cs"/>
              </a:rPr>
              <a:t>964</a:t>
            </a:r>
            <a:r>
              <a:rPr lang="en-US" b="0" dirty="0"/>
              <a:t> </a:t>
            </a:r>
            <a:r>
              <a:rPr lang="en-US" sz="1200" b="0" i="0" u="none" strike="noStrike" kern="1200" dirty="0">
                <a:solidFill>
                  <a:schemeClr val="tx1"/>
                </a:solidFill>
                <a:effectLst/>
                <a:latin typeface="+mn-lt"/>
                <a:ea typeface="+mn-ea"/>
                <a:cs typeface="+mn-cs"/>
              </a:rPr>
              <a:t>5577</a:t>
            </a:r>
            <a:r>
              <a:rPr lang="en-US" b="0" dirty="0"/>
              <a:t> </a:t>
            </a:r>
            <a:r>
              <a:rPr lang="en-US" sz="1200" b="0" i="0" u="none" strike="noStrike" kern="1200" dirty="0">
                <a:solidFill>
                  <a:schemeClr val="tx1"/>
                </a:solidFill>
                <a:effectLst/>
                <a:latin typeface="+mn-lt"/>
                <a:ea typeface="+mn-ea"/>
                <a:cs typeface="+mn-cs"/>
              </a:rPr>
              <a:t>915</a:t>
            </a:r>
            <a:r>
              <a:rPr lang="en-US" b="0" dirty="0"/>
              <a:t> </a:t>
            </a:r>
            <a:r>
              <a:rPr lang="en-US" sz="1200" b="0" i="0" u="none" strike="noStrike" kern="1200" dirty="0">
                <a:solidFill>
                  <a:schemeClr val="tx1"/>
                </a:solidFill>
                <a:effectLst/>
                <a:latin typeface="+mn-lt"/>
                <a:ea typeface="+mn-ea"/>
                <a:cs typeface="+mn-cs"/>
              </a:rPr>
              <a:t>1185</a:t>
            </a:r>
            <a:r>
              <a:rPr lang="en-US" b="0" dirty="0"/>
              <a:t> </a:t>
            </a:r>
            <a:r>
              <a:rPr lang="en-US" sz="1200" b="0" i="0" u="none" strike="noStrike" kern="1200" dirty="0">
                <a:solidFill>
                  <a:schemeClr val="tx1"/>
                </a:solidFill>
                <a:effectLst/>
                <a:latin typeface="+mn-lt"/>
                <a:ea typeface="+mn-ea"/>
                <a:cs typeface="+mn-cs"/>
              </a:rPr>
              <a:t>1276</a:t>
            </a:r>
            <a:r>
              <a:rPr lang="en-US" b="0" dirty="0"/>
              <a:t> </a:t>
            </a:r>
            <a:r>
              <a:rPr lang="en-US" sz="1200" b="0" i="0" u="none" strike="noStrike" kern="1200" dirty="0">
                <a:solidFill>
                  <a:schemeClr val="tx1"/>
                </a:solidFill>
                <a:effectLst/>
                <a:latin typeface="+mn-lt"/>
                <a:ea typeface="+mn-ea"/>
                <a:cs typeface="+mn-cs"/>
              </a:rPr>
              <a:t>2286</a:t>
            </a:r>
            <a:r>
              <a:rPr lang="en-US" b="0" dirty="0"/>
              <a:t>]</a:t>
            </a:r>
          </a:p>
          <a:p>
            <a:r>
              <a:rPr lang="en-US" dirty="0"/>
              <a:t>Teens</a:t>
            </a:r>
          </a:p>
          <a:p>
            <a:r>
              <a:rPr lang="en-US" sz="1200" b="0" i="0" u="none" strike="noStrike" kern="1200" dirty="0">
                <a:solidFill>
                  <a:schemeClr val="tx1"/>
                </a:solidFill>
                <a:effectLst/>
                <a:latin typeface="+mn-lt"/>
                <a:ea typeface="+mn-ea"/>
                <a:cs typeface="+mn-cs"/>
              </a:rPr>
              <a:t>59</a:t>
            </a:r>
            <a:r>
              <a:rPr lang="en-US" b="0" dirty="0"/>
              <a:t> </a:t>
            </a:r>
            <a:r>
              <a:rPr lang="en-US" sz="1200" b="0" i="0" u="none" strike="noStrike" kern="1200" dirty="0">
                <a:solidFill>
                  <a:schemeClr val="tx1"/>
                </a:solidFill>
                <a:effectLst/>
                <a:latin typeface="+mn-lt"/>
                <a:ea typeface="+mn-ea"/>
                <a:cs typeface="+mn-cs"/>
              </a:rPr>
              <a:t>217</a:t>
            </a:r>
            <a:r>
              <a:rPr lang="en-US" b="0" dirty="0"/>
              <a:t> </a:t>
            </a:r>
            <a:r>
              <a:rPr lang="en-US" sz="1200" b="0" i="0" u="none" strike="noStrike" kern="1200" dirty="0">
                <a:solidFill>
                  <a:schemeClr val="tx1"/>
                </a:solidFill>
                <a:effectLst/>
                <a:latin typeface="+mn-lt"/>
                <a:ea typeface="+mn-ea"/>
                <a:cs typeface="+mn-cs"/>
              </a:rPr>
              <a:t>290</a:t>
            </a:r>
            <a:r>
              <a:rPr lang="en-US" b="0" dirty="0"/>
              <a:t> </a:t>
            </a:r>
            <a:r>
              <a:rPr lang="en-US" sz="1200" b="0" i="0" u="none" strike="noStrike" kern="1200" dirty="0">
                <a:solidFill>
                  <a:schemeClr val="tx1"/>
                </a:solidFill>
                <a:effectLst/>
                <a:latin typeface="+mn-lt"/>
                <a:ea typeface="+mn-ea"/>
                <a:cs typeface="+mn-cs"/>
              </a:rPr>
              <a:t>35</a:t>
            </a:r>
            <a:r>
              <a:rPr lang="en-US" b="0" dirty="0"/>
              <a:t> </a:t>
            </a:r>
            <a:r>
              <a:rPr lang="en-US" sz="1200" b="0" i="0" u="none" strike="noStrike" kern="1200" dirty="0">
                <a:solidFill>
                  <a:schemeClr val="tx1"/>
                </a:solidFill>
                <a:effectLst/>
                <a:latin typeface="+mn-lt"/>
                <a:ea typeface="+mn-ea"/>
                <a:cs typeface="+mn-cs"/>
              </a:rPr>
              <a:t>136</a:t>
            </a:r>
            <a:r>
              <a:rPr lang="en-US" b="0" dirty="0"/>
              <a:t> </a:t>
            </a:r>
            <a:r>
              <a:rPr lang="en-US" sz="1200" b="0" i="0" u="none" strike="noStrike" kern="1200" dirty="0">
                <a:solidFill>
                  <a:schemeClr val="tx1"/>
                </a:solidFill>
                <a:effectLst/>
                <a:latin typeface="+mn-lt"/>
                <a:ea typeface="+mn-ea"/>
                <a:cs typeface="+mn-cs"/>
              </a:rPr>
              <a:t>428</a:t>
            </a:r>
            <a:r>
              <a:rPr lang="en-US" b="0" dirty="0"/>
              <a:t> </a:t>
            </a:r>
            <a:r>
              <a:rPr lang="en-US" sz="1200" b="0" i="0" u="none" strike="noStrike" kern="1200" dirty="0">
                <a:solidFill>
                  <a:schemeClr val="tx1"/>
                </a:solidFill>
                <a:effectLst/>
                <a:latin typeface="+mn-lt"/>
                <a:ea typeface="+mn-ea"/>
                <a:cs typeface="+mn-cs"/>
              </a:rPr>
              <a:t>125</a:t>
            </a:r>
            <a:r>
              <a:rPr lang="en-US" b="0" dirty="0"/>
              <a:t> </a:t>
            </a:r>
            <a:r>
              <a:rPr lang="en-US" sz="1200" b="0" i="0" u="none" strike="noStrike" kern="1200" dirty="0">
                <a:solidFill>
                  <a:schemeClr val="tx1"/>
                </a:solidFill>
                <a:effectLst/>
                <a:latin typeface="+mn-lt"/>
                <a:ea typeface="+mn-ea"/>
                <a:cs typeface="+mn-cs"/>
              </a:rPr>
              <a:t>211</a:t>
            </a:r>
            <a:r>
              <a:rPr lang="en-US" b="0" dirty="0"/>
              <a:t> </a:t>
            </a:r>
            <a:r>
              <a:rPr lang="en-US" sz="1200" b="0" i="0" u="none" strike="noStrike" kern="1200" dirty="0">
                <a:solidFill>
                  <a:schemeClr val="tx1"/>
                </a:solidFill>
                <a:effectLst/>
                <a:latin typeface="+mn-lt"/>
                <a:ea typeface="+mn-ea"/>
                <a:cs typeface="+mn-cs"/>
              </a:rPr>
              <a:t>229</a:t>
            </a:r>
            <a:r>
              <a:rPr lang="en-US" b="0" dirty="0"/>
              <a:t> </a:t>
            </a:r>
            <a:r>
              <a:rPr lang="en-US" sz="1200" b="0" i="0" u="none" strike="noStrike" kern="1200" dirty="0">
                <a:solidFill>
                  <a:schemeClr val="tx1"/>
                </a:solidFill>
                <a:effectLst/>
                <a:latin typeface="+mn-lt"/>
                <a:ea typeface="+mn-ea"/>
                <a:cs typeface="+mn-cs"/>
              </a:rPr>
              <a:t>525</a:t>
            </a:r>
            <a:r>
              <a:rPr lang="en-US" b="0" dirty="0"/>
              <a:t> </a:t>
            </a:r>
            <a:r>
              <a:rPr lang="en-US" sz="1200" b="0" i="0" u="none" strike="noStrike" kern="1200" dirty="0">
                <a:solidFill>
                  <a:schemeClr val="tx1"/>
                </a:solidFill>
                <a:effectLst/>
                <a:latin typeface="+mn-lt"/>
                <a:ea typeface="+mn-ea"/>
                <a:cs typeface="+mn-cs"/>
              </a:rPr>
              <a:t>60</a:t>
            </a:r>
            <a:r>
              <a:rPr lang="en-US" b="0" dirty="0"/>
              <a:t> </a:t>
            </a:r>
            <a:r>
              <a:rPr lang="en-US" sz="1200" b="0" i="0" u="none" strike="noStrike" kern="1200" dirty="0">
                <a:solidFill>
                  <a:schemeClr val="tx1"/>
                </a:solidFill>
                <a:effectLst/>
                <a:latin typeface="+mn-lt"/>
                <a:ea typeface="+mn-ea"/>
                <a:cs typeface="+mn-cs"/>
              </a:rPr>
              <a:t>99</a:t>
            </a:r>
            <a:r>
              <a:rPr lang="en-US" b="0" dirty="0"/>
              <a:t> </a:t>
            </a:r>
            <a:r>
              <a:rPr lang="en-US" sz="1200" b="0" i="0" u="none" strike="noStrike" kern="1200" dirty="0">
                <a:solidFill>
                  <a:schemeClr val="tx1"/>
                </a:solidFill>
                <a:effectLst/>
                <a:latin typeface="+mn-lt"/>
                <a:ea typeface="+mn-ea"/>
                <a:cs typeface="+mn-cs"/>
              </a:rPr>
              <a:t>142</a:t>
            </a:r>
            <a:r>
              <a:rPr lang="en-US" b="0" dirty="0"/>
              <a:t> </a:t>
            </a:r>
            <a:r>
              <a:rPr lang="en-US" sz="1200" b="0" i="0" u="none" strike="noStrike" kern="1200" dirty="0">
                <a:solidFill>
                  <a:schemeClr val="tx1"/>
                </a:solidFill>
                <a:effectLst/>
                <a:latin typeface="+mn-lt"/>
                <a:ea typeface="+mn-ea"/>
                <a:cs typeface="+mn-cs"/>
              </a:rPr>
              <a:t>242</a:t>
            </a:r>
            <a:r>
              <a:rPr lang="en-US" b="0" dirty="0"/>
              <a:t> </a:t>
            </a:r>
          </a:p>
          <a:p>
            <a:r>
              <a:rPr lang="en-US" b="0" dirty="0"/>
              <a:t>[</a:t>
            </a:r>
            <a:r>
              <a:rPr lang="en-US" sz="1200" b="0" i="0" u="none" strike="noStrike" kern="1200" dirty="0">
                <a:solidFill>
                  <a:schemeClr val="tx1"/>
                </a:solidFill>
                <a:effectLst/>
                <a:latin typeface="+mn-lt"/>
                <a:ea typeface="+mn-ea"/>
                <a:cs typeface="+mn-cs"/>
              </a:rPr>
              <a:t>56</a:t>
            </a:r>
            <a:r>
              <a:rPr lang="en-US" b="0" dirty="0"/>
              <a:t> </a:t>
            </a:r>
            <a:r>
              <a:rPr lang="en-US" sz="1200" b="0" i="0" u="none" strike="noStrike" kern="1200" dirty="0">
                <a:solidFill>
                  <a:schemeClr val="tx1"/>
                </a:solidFill>
                <a:effectLst/>
                <a:latin typeface="+mn-lt"/>
                <a:ea typeface="+mn-ea"/>
                <a:cs typeface="+mn-cs"/>
              </a:rPr>
              <a:t>205</a:t>
            </a:r>
            <a:r>
              <a:rPr lang="en-US" b="0" dirty="0"/>
              <a:t> </a:t>
            </a:r>
            <a:r>
              <a:rPr lang="en-US" sz="1200" b="0" i="0" u="none" strike="noStrike" kern="1200" dirty="0">
                <a:solidFill>
                  <a:schemeClr val="tx1"/>
                </a:solidFill>
                <a:effectLst/>
                <a:latin typeface="+mn-lt"/>
                <a:ea typeface="+mn-ea"/>
                <a:cs typeface="+mn-cs"/>
              </a:rPr>
              <a:t>274</a:t>
            </a:r>
            <a:r>
              <a:rPr lang="en-US" b="0" dirty="0"/>
              <a:t> </a:t>
            </a:r>
            <a:r>
              <a:rPr lang="en-US" sz="1200" b="0" i="0" u="none" strike="noStrike" kern="1200" dirty="0">
                <a:solidFill>
                  <a:schemeClr val="tx1"/>
                </a:solidFill>
                <a:effectLst/>
                <a:latin typeface="+mn-lt"/>
                <a:ea typeface="+mn-ea"/>
                <a:cs typeface="+mn-cs"/>
              </a:rPr>
              <a:t>33</a:t>
            </a:r>
            <a:r>
              <a:rPr lang="en-US" b="0" dirty="0"/>
              <a:t> </a:t>
            </a:r>
            <a:r>
              <a:rPr lang="en-US" sz="1200" b="0" i="0" u="none" strike="noStrike" kern="1200" dirty="0">
                <a:solidFill>
                  <a:schemeClr val="tx1"/>
                </a:solidFill>
                <a:effectLst/>
                <a:latin typeface="+mn-lt"/>
                <a:ea typeface="+mn-ea"/>
                <a:cs typeface="+mn-cs"/>
              </a:rPr>
              <a:t>128</a:t>
            </a:r>
            <a:r>
              <a:rPr lang="en-US" b="0" dirty="0"/>
              <a:t> </a:t>
            </a:r>
            <a:r>
              <a:rPr lang="en-US" sz="1200" b="0" i="0" u="none" strike="noStrike" kern="1200" dirty="0">
                <a:solidFill>
                  <a:schemeClr val="tx1"/>
                </a:solidFill>
                <a:effectLst/>
                <a:latin typeface="+mn-lt"/>
                <a:ea typeface="+mn-ea"/>
                <a:cs typeface="+mn-cs"/>
              </a:rPr>
              <a:t>404</a:t>
            </a:r>
            <a:r>
              <a:rPr lang="en-US" b="0" dirty="0"/>
              <a:t> </a:t>
            </a:r>
            <a:r>
              <a:rPr lang="en-US" sz="1200" b="0" i="0" u="none" strike="noStrike" kern="1200" dirty="0">
                <a:solidFill>
                  <a:schemeClr val="tx1"/>
                </a:solidFill>
                <a:effectLst/>
                <a:latin typeface="+mn-lt"/>
                <a:ea typeface="+mn-ea"/>
                <a:cs typeface="+mn-cs"/>
              </a:rPr>
              <a:t>118</a:t>
            </a:r>
            <a:r>
              <a:rPr lang="en-US" b="0" dirty="0"/>
              <a:t> </a:t>
            </a:r>
            <a:r>
              <a:rPr lang="en-US" sz="1200" b="0" i="0" u="none" strike="noStrike" kern="1200" dirty="0">
                <a:solidFill>
                  <a:schemeClr val="tx1"/>
                </a:solidFill>
                <a:effectLst/>
                <a:latin typeface="+mn-lt"/>
                <a:ea typeface="+mn-ea"/>
                <a:cs typeface="+mn-cs"/>
              </a:rPr>
              <a:t>199</a:t>
            </a:r>
            <a:r>
              <a:rPr lang="en-US" b="0" dirty="0"/>
              <a:t> </a:t>
            </a:r>
            <a:r>
              <a:rPr lang="en-US" sz="1200" b="0" i="0" u="none" strike="noStrike" kern="1200" dirty="0">
                <a:solidFill>
                  <a:schemeClr val="tx1"/>
                </a:solidFill>
                <a:effectLst/>
                <a:latin typeface="+mn-lt"/>
                <a:ea typeface="+mn-ea"/>
                <a:cs typeface="+mn-cs"/>
              </a:rPr>
              <a:t>216</a:t>
            </a:r>
            <a:r>
              <a:rPr lang="en-US" b="0" dirty="0"/>
              <a:t> </a:t>
            </a:r>
            <a:r>
              <a:rPr lang="en-US" sz="1200" b="0" i="0" u="none" strike="noStrike" kern="1200" dirty="0">
                <a:solidFill>
                  <a:schemeClr val="tx1"/>
                </a:solidFill>
                <a:effectLst/>
                <a:latin typeface="+mn-lt"/>
                <a:ea typeface="+mn-ea"/>
                <a:cs typeface="+mn-cs"/>
              </a:rPr>
              <a:t>496</a:t>
            </a:r>
            <a:r>
              <a:rPr lang="en-US" b="0" dirty="0"/>
              <a:t> </a:t>
            </a:r>
            <a:r>
              <a:rPr lang="en-US" sz="1200" b="0" i="0" u="none" strike="noStrike" kern="1200" dirty="0">
                <a:solidFill>
                  <a:schemeClr val="tx1"/>
                </a:solidFill>
                <a:effectLst/>
                <a:latin typeface="+mn-lt"/>
                <a:ea typeface="+mn-ea"/>
                <a:cs typeface="+mn-cs"/>
              </a:rPr>
              <a:t>57</a:t>
            </a:r>
            <a:r>
              <a:rPr lang="en-US" b="0" dirty="0"/>
              <a:t> </a:t>
            </a:r>
            <a:r>
              <a:rPr lang="en-US" sz="1200" b="0" i="0" u="none" strike="noStrike" kern="1200" dirty="0">
                <a:solidFill>
                  <a:schemeClr val="tx1"/>
                </a:solidFill>
                <a:effectLst/>
                <a:latin typeface="+mn-lt"/>
                <a:ea typeface="+mn-ea"/>
                <a:cs typeface="+mn-cs"/>
              </a:rPr>
              <a:t>93</a:t>
            </a:r>
            <a:r>
              <a:rPr lang="en-US" b="0" dirty="0"/>
              <a:t> </a:t>
            </a:r>
            <a:r>
              <a:rPr lang="en-US" sz="1200" b="0" i="0" u="none" strike="noStrike" kern="1200" dirty="0">
                <a:solidFill>
                  <a:schemeClr val="tx1"/>
                </a:solidFill>
                <a:effectLst/>
                <a:latin typeface="+mn-lt"/>
                <a:ea typeface="+mn-ea"/>
                <a:cs typeface="+mn-cs"/>
              </a:rPr>
              <a:t>134</a:t>
            </a:r>
            <a:r>
              <a:rPr lang="en-US" b="0" dirty="0"/>
              <a:t> </a:t>
            </a:r>
            <a:r>
              <a:rPr lang="en-US" sz="1200" b="0" i="0" u="none" strike="noStrike" kern="1200" dirty="0">
                <a:solidFill>
                  <a:schemeClr val="tx1"/>
                </a:solidFill>
                <a:effectLst/>
                <a:latin typeface="+mn-lt"/>
                <a:ea typeface="+mn-ea"/>
                <a:cs typeface="+mn-cs"/>
              </a:rPr>
              <a:t>228</a:t>
            </a:r>
            <a:r>
              <a:rPr lang="en-US" b="0" dirty="0"/>
              <a:t>]</a:t>
            </a:r>
          </a:p>
          <a:p>
            <a:r>
              <a:rPr lang="en-US" b="0" dirty="0"/>
              <a:t>Kids</a:t>
            </a:r>
          </a:p>
          <a:p>
            <a:r>
              <a:rPr lang="en-US" sz="1200" b="0" i="0" u="none" strike="noStrike" kern="1200" dirty="0">
                <a:solidFill>
                  <a:schemeClr val="tx1"/>
                </a:solidFill>
                <a:effectLst/>
                <a:latin typeface="+mn-lt"/>
                <a:ea typeface="+mn-ea"/>
                <a:cs typeface="+mn-cs"/>
              </a:rPr>
              <a:t>53</a:t>
            </a:r>
            <a:r>
              <a:rPr lang="en-US" b="0" dirty="0"/>
              <a:t> </a:t>
            </a:r>
            <a:r>
              <a:rPr lang="en-US" sz="1200" b="0" i="0" u="none" strike="noStrike" kern="1200" dirty="0">
                <a:solidFill>
                  <a:schemeClr val="tx1"/>
                </a:solidFill>
                <a:effectLst/>
                <a:latin typeface="+mn-lt"/>
                <a:ea typeface="+mn-ea"/>
                <a:cs typeface="+mn-cs"/>
              </a:rPr>
              <a:t>70</a:t>
            </a:r>
            <a:r>
              <a:rPr lang="en-US" b="0" dirty="0"/>
              <a:t> </a:t>
            </a:r>
            <a:r>
              <a:rPr lang="en-US" sz="1200" b="0" i="0" u="none" strike="noStrike" kern="1200" dirty="0">
                <a:solidFill>
                  <a:schemeClr val="tx1"/>
                </a:solidFill>
                <a:effectLst/>
                <a:latin typeface="+mn-lt"/>
                <a:ea typeface="+mn-ea"/>
                <a:cs typeface="+mn-cs"/>
              </a:rPr>
              <a:t>683</a:t>
            </a:r>
            <a:r>
              <a:rPr lang="en-US" b="0" dirty="0"/>
              <a:t> </a:t>
            </a:r>
            <a:r>
              <a:rPr lang="en-US" sz="1200" b="0" i="0" u="none" strike="noStrike" kern="1200" dirty="0">
                <a:solidFill>
                  <a:schemeClr val="tx1"/>
                </a:solidFill>
                <a:effectLst/>
                <a:latin typeface="+mn-lt"/>
                <a:ea typeface="+mn-ea"/>
                <a:cs typeface="+mn-cs"/>
              </a:rPr>
              <a:t>37 225</a:t>
            </a:r>
            <a:r>
              <a:rPr lang="en-US" b="0" dirty="0"/>
              <a:t> </a:t>
            </a:r>
            <a:r>
              <a:rPr lang="en-US" sz="1200" b="0" i="0" u="none" strike="noStrike" kern="1200" dirty="0">
                <a:solidFill>
                  <a:schemeClr val="tx1"/>
                </a:solidFill>
                <a:effectLst/>
                <a:latin typeface="+mn-lt"/>
                <a:ea typeface="+mn-ea"/>
                <a:cs typeface="+mn-cs"/>
              </a:rPr>
              <a:t>662</a:t>
            </a:r>
            <a:r>
              <a:rPr lang="en-US" b="0" dirty="0"/>
              <a:t> </a:t>
            </a:r>
            <a:r>
              <a:rPr lang="en-US" sz="1200" b="0" i="0" u="none" strike="noStrike" kern="1200" dirty="0">
                <a:solidFill>
                  <a:schemeClr val="tx1"/>
                </a:solidFill>
                <a:effectLst/>
                <a:latin typeface="+mn-lt"/>
                <a:ea typeface="+mn-ea"/>
                <a:cs typeface="+mn-cs"/>
              </a:rPr>
              <a:t>110</a:t>
            </a:r>
            <a:r>
              <a:rPr lang="en-US" b="0" dirty="0"/>
              <a:t> </a:t>
            </a:r>
            <a:r>
              <a:rPr lang="en-US" sz="1200" b="0" i="0" u="none" strike="noStrike" kern="1200" dirty="0">
                <a:solidFill>
                  <a:schemeClr val="tx1"/>
                </a:solidFill>
                <a:effectLst/>
                <a:latin typeface="+mn-lt"/>
                <a:ea typeface="+mn-ea"/>
                <a:cs typeface="+mn-cs"/>
              </a:rPr>
              <a:t>376</a:t>
            </a:r>
            <a:r>
              <a:rPr lang="en-US" b="0" dirty="0"/>
              <a:t> </a:t>
            </a:r>
            <a:r>
              <a:rPr lang="en-US" sz="1200" b="0" i="0" u="none" strike="noStrike" kern="1200" dirty="0">
                <a:solidFill>
                  <a:schemeClr val="tx1"/>
                </a:solidFill>
                <a:effectLst/>
                <a:latin typeface="+mn-lt"/>
                <a:ea typeface="+mn-ea"/>
                <a:cs typeface="+mn-cs"/>
              </a:rPr>
              <a:t>322</a:t>
            </a:r>
            <a:r>
              <a:rPr lang="en-US" b="0" dirty="0"/>
              <a:t> </a:t>
            </a:r>
            <a:r>
              <a:rPr lang="en-US" sz="1200" b="0" i="0" u="none" strike="noStrike" kern="1200" dirty="0">
                <a:solidFill>
                  <a:schemeClr val="tx1"/>
                </a:solidFill>
                <a:effectLst/>
                <a:latin typeface="+mn-lt"/>
                <a:ea typeface="+mn-ea"/>
                <a:cs typeface="+mn-cs"/>
              </a:rPr>
              <a:t>715</a:t>
            </a:r>
            <a:r>
              <a:rPr lang="en-US" b="0" dirty="0"/>
              <a:t> </a:t>
            </a:r>
            <a:r>
              <a:rPr lang="en-US" sz="1200" b="0" i="0" u="none" strike="noStrike" kern="1200" dirty="0">
                <a:solidFill>
                  <a:schemeClr val="tx1"/>
                </a:solidFill>
                <a:effectLst/>
                <a:latin typeface="+mn-lt"/>
                <a:ea typeface="+mn-ea"/>
                <a:cs typeface="+mn-cs"/>
              </a:rPr>
              <a:t>50</a:t>
            </a:r>
            <a:r>
              <a:rPr lang="en-US" b="0" dirty="0"/>
              <a:t> </a:t>
            </a:r>
            <a:r>
              <a:rPr lang="en-US" sz="1200" b="0" i="0" u="none" strike="noStrike" kern="1200" dirty="0">
                <a:solidFill>
                  <a:schemeClr val="tx1"/>
                </a:solidFill>
                <a:effectLst/>
                <a:latin typeface="+mn-lt"/>
                <a:ea typeface="+mn-ea"/>
                <a:cs typeface="+mn-cs"/>
              </a:rPr>
              <a:t>40</a:t>
            </a:r>
            <a:r>
              <a:rPr lang="en-US" b="0" dirty="0"/>
              <a:t> </a:t>
            </a:r>
            <a:r>
              <a:rPr lang="en-US" sz="1200" b="0" i="0" u="none" strike="noStrike" kern="1200" dirty="0">
                <a:solidFill>
                  <a:schemeClr val="tx1"/>
                </a:solidFill>
                <a:effectLst/>
                <a:latin typeface="+mn-lt"/>
                <a:ea typeface="+mn-ea"/>
                <a:cs typeface="+mn-cs"/>
              </a:rPr>
              <a:t>246</a:t>
            </a:r>
            <a:r>
              <a:rPr lang="en-US" b="0" dirty="0"/>
              <a:t> </a:t>
            </a:r>
            <a:r>
              <a:rPr lang="en-US" sz="1200" b="0" i="0" u="none" strike="noStrike" kern="1200" dirty="0">
                <a:solidFill>
                  <a:schemeClr val="tx1"/>
                </a:solidFill>
                <a:effectLst/>
                <a:latin typeface="+mn-lt"/>
                <a:ea typeface="+mn-ea"/>
                <a:cs typeface="+mn-cs"/>
              </a:rPr>
              <a:t>206</a:t>
            </a:r>
            <a:r>
              <a:rPr lang="en-US" b="0" dirty="0"/>
              <a:t> </a:t>
            </a:r>
          </a:p>
          <a:p>
            <a:r>
              <a:rPr lang="en-US" b="0" dirty="0"/>
              <a:t>[</a:t>
            </a:r>
            <a:r>
              <a:rPr lang="en-US" sz="1200" b="0" i="0" u="none" strike="noStrike" kern="1200" dirty="0">
                <a:solidFill>
                  <a:schemeClr val="tx1"/>
                </a:solidFill>
                <a:effectLst/>
                <a:latin typeface="+mn-lt"/>
                <a:ea typeface="+mn-ea"/>
                <a:cs typeface="+mn-cs"/>
              </a:rPr>
              <a:t>83</a:t>
            </a:r>
            <a:r>
              <a:rPr lang="en-US" b="0" dirty="0"/>
              <a:t> </a:t>
            </a:r>
            <a:r>
              <a:rPr lang="en-US" sz="1200" b="0" i="0" u="none" strike="noStrike" kern="1200" dirty="0">
                <a:solidFill>
                  <a:schemeClr val="tx1"/>
                </a:solidFill>
                <a:effectLst/>
                <a:latin typeface="+mn-lt"/>
                <a:ea typeface="+mn-ea"/>
                <a:cs typeface="+mn-cs"/>
              </a:rPr>
              <a:t>109</a:t>
            </a:r>
            <a:r>
              <a:rPr lang="en-US" b="0" dirty="0"/>
              <a:t> </a:t>
            </a:r>
            <a:r>
              <a:rPr lang="en-US" sz="1200" b="0" i="0" u="none" strike="noStrike" kern="1200" dirty="0">
                <a:solidFill>
                  <a:schemeClr val="tx1"/>
                </a:solidFill>
                <a:effectLst/>
                <a:latin typeface="+mn-lt"/>
                <a:ea typeface="+mn-ea"/>
                <a:cs typeface="+mn-cs"/>
              </a:rPr>
              <a:t>1067</a:t>
            </a:r>
            <a:r>
              <a:rPr lang="en-US" b="0" dirty="0"/>
              <a:t> </a:t>
            </a:r>
            <a:r>
              <a:rPr lang="en-US" sz="1200" b="0" i="0" u="none" strike="noStrike" kern="1200" dirty="0">
                <a:solidFill>
                  <a:schemeClr val="tx1"/>
                </a:solidFill>
                <a:effectLst/>
                <a:latin typeface="+mn-lt"/>
                <a:ea typeface="+mn-ea"/>
                <a:cs typeface="+mn-cs"/>
              </a:rPr>
              <a:t>58</a:t>
            </a:r>
            <a:r>
              <a:rPr lang="en-US" b="0" dirty="0"/>
              <a:t> </a:t>
            </a:r>
            <a:r>
              <a:rPr lang="en-US" sz="1200" b="0" i="0" u="none" strike="noStrike" kern="1200" dirty="0">
                <a:solidFill>
                  <a:schemeClr val="tx1"/>
                </a:solidFill>
                <a:effectLst/>
                <a:latin typeface="+mn-lt"/>
                <a:ea typeface="+mn-ea"/>
                <a:cs typeface="+mn-cs"/>
              </a:rPr>
              <a:t>351</a:t>
            </a:r>
            <a:r>
              <a:rPr lang="en-US" b="0" dirty="0"/>
              <a:t> </a:t>
            </a:r>
            <a:r>
              <a:rPr lang="en-US" sz="1200" b="0" i="0" u="none" strike="noStrike" kern="1200" dirty="0">
                <a:solidFill>
                  <a:schemeClr val="tx1"/>
                </a:solidFill>
                <a:effectLst/>
                <a:latin typeface="+mn-lt"/>
                <a:ea typeface="+mn-ea"/>
                <a:cs typeface="+mn-cs"/>
              </a:rPr>
              <a:t>1034</a:t>
            </a:r>
            <a:r>
              <a:rPr lang="en-US" b="0" dirty="0"/>
              <a:t> </a:t>
            </a:r>
            <a:r>
              <a:rPr lang="en-US" sz="1200" b="0" i="0" u="none" strike="noStrike" kern="1200" dirty="0">
                <a:solidFill>
                  <a:schemeClr val="tx1"/>
                </a:solidFill>
                <a:effectLst/>
                <a:latin typeface="+mn-lt"/>
                <a:ea typeface="+mn-ea"/>
                <a:cs typeface="+mn-cs"/>
              </a:rPr>
              <a:t>172</a:t>
            </a:r>
            <a:r>
              <a:rPr lang="en-US" b="0" dirty="0"/>
              <a:t> </a:t>
            </a:r>
            <a:r>
              <a:rPr lang="en-US" sz="1200" b="0" i="0" u="none" strike="noStrike" kern="1200" dirty="0">
                <a:solidFill>
                  <a:schemeClr val="tx1"/>
                </a:solidFill>
                <a:effectLst/>
                <a:latin typeface="+mn-lt"/>
                <a:ea typeface="+mn-ea"/>
                <a:cs typeface="+mn-cs"/>
              </a:rPr>
              <a:t>587</a:t>
            </a:r>
            <a:r>
              <a:rPr lang="en-US" b="0" dirty="0"/>
              <a:t> </a:t>
            </a:r>
            <a:r>
              <a:rPr lang="en-US" sz="1200" b="0" i="0" u="none" strike="noStrike" kern="1200" dirty="0">
                <a:solidFill>
                  <a:schemeClr val="tx1"/>
                </a:solidFill>
                <a:effectLst/>
                <a:latin typeface="+mn-lt"/>
                <a:ea typeface="+mn-ea"/>
                <a:cs typeface="+mn-cs"/>
              </a:rPr>
              <a:t>503</a:t>
            </a:r>
            <a:r>
              <a:rPr lang="en-US" b="0" dirty="0"/>
              <a:t> </a:t>
            </a:r>
            <a:r>
              <a:rPr lang="en-US" sz="1200" b="0" i="0" u="none" strike="noStrike" kern="1200" dirty="0">
                <a:solidFill>
                  <a:schemeClr val="tx1"/>
                </a:solidFill>
                <a:effectLst/>
                <a:latin typeface="+mn-lt"/>
                <a:ea typeface="+mn-ea"/>
                <a:cs typeface="+mn-cs"/>
              </a:rPr>
              <a:t>1117</a:t>
            </a:r>
            <a:r>
              <a:rPr lang="en-US" b="0" dirty="0"/>
              <a:t> </a:t>
            </a:r>
            <a:r>
              <a:rPr lang="en-US" sz="1200" b="0" i="0" u="none" strike="noStrike" kern="1200" dirty="0">
                <a:solidFill>
                  <a:schemeClr val="tx1"/>
                </a:solidFill>
                <a:effectLst/>
                <a:latin typeface="+mn-lt"/>
                <a:ea typeface="+mn-ea"/>
                <a:cs typeface="+mn-cs"/>
              </a:rPr>
              <a:t>78</a:t>
            </a:r>
            <a:r>
              <a:rPr lang="en-US" b="0" dirty="0"/>
              <a:t> </a:t>
            </a:r>
            <a:r>
              <a:rPr lang="en-US" sz="1200" b="0" i="0" u="none" strike="noStrike" kern="1200" dirty="0">
                <a:solidFill>
                  <a:schemeClr val="tx1"/>
                </a:solidFill>
                <a:effectLst/>
                <a:latin typeface="+mn-lt"/>
                <a:ea typeface="+mn-ea"/>
                <a:cs typeface="+mn-cs"/>
              </a:rPr>
              <a:t>62</a:t>
            </a:r>
            <a:r>
              <a:rPr lang="en-US" b="0" dirty="0"/>
              <a:t> </a:t>
            </a:r>
            <a:r>
              <a:rPr lang="en-US" sz="1200" b="0" i="0" u="none" strike="noStrike" kern="1200" dirty="0">
                <a:solidFill>
                  <a:schemeClr val="tx1"/>
                </a:solidFill>
                <a:effectLst/>
                <a:latin typeface="+mn-lt"/>
                <a:ea typeface="+mn-ea"/>
                <a:cs typeface="+mn-cs"/>
              </a:rPr>
              <a:t>384</a:t>
            </a:r>
            <a:r>
              <a:rPr lang="en-US" b="0" dirty="0"/>
              <a:t> </a:t>
            </a:r>
            <a:r>
              <a:rPr lang="en-US" sz="1200" b="0" i="0" u="none" strike="noStrike" kern="1200" dirty="0">
                <a:solidFill>
                  <a:schemeClr val="tx1"/>
                </a:solidFill>
                <a:effectLst/>
                <a:latin typeface="+mn-lt"/>
                <a:ea typeface="+mn-ea"/>
                <a:cs typeface="+mn-cs"/>
              </a:rPr>
              <a:t>322</a:t>
            </a:r>
            <a:r>
              <a:rPr lang="en-US" b="0" dirty="0"/>
              <a:t>]</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10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17</a:t>
            </a:fld>
            <a:endParaRPr lang="en-US"/>
          </a:p>
        </p:txBody>
      </p:sp>
    </p:spTree>
    <p:extLst>
      <p:ext uri="{BB962C8B-B14F-4D97-AF65-F5344CB8AC3E}">
        <p14:creationId xmlns:p14="http://schemas.microsoft.com/office/powerpoint/2010/main" val="301019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18</a:t>
            </a:fld>
            <a:endParaRPr lang="en-US"/>
          </a:p>
        </p:txBody>
      </p:sp>
    </p:spTree>
    <p:extLst>
      <p:ext uri="{BB962C8B-B14F-4D97-AF65-F5344CB8AC3E}">
        <p14:creationId xmlns:p14="http://schemas.microsoft.com/office/powerpoint/2010/main" val="256202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14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2</a:t>
            </a:fld>
            <a:endParaRPr lang="en-US"/>
          </a:p>
        </p:txBody>
      </p:sp>
    </p:spTree>
    <p:extLst>
      <p:ext uri="{BB962C8B-B14F-4D97-AF65-F5344CB8AC3E}">
        <p14:creationId xmlns:p14="http://schemas.microsoft.com/office/powerpoint/2010/main" val="353815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20</a:t>
            </a:fld>
            <a:endParaRPr lang="en-US"/>
          </a:p>
        </p:txBody>
      </p:sp>
    </p:spTree>
    <p:extLst>
      <p:ext uri="{BB962C8B-B14F-4D97-AF65-F5344CB8AC3E}">
        <p14:creationId xmlns:p14="http://schemas.microsoft.com/office/powerpoint/2010/main" val="109644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21</a:t>
            </a:fld>
            <a:endParaRPr lang="en-US"/>
          </a:p>
        </p:txBody>
      </p:sp>
    </p:spTree>
    <p:extLst>
      <p:ext uri="{BB962C8B-B14F-4D97-AF65-F5344CB8AC3E}">
        <p14:creationId xmlns:p14="http://schemas.microsoft.com/office/powerpoint/2010/main" val="3602665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7460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5714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2341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25</a:t>
            </a:fld>
            <a:endParaRPr lang="en-US"/>
          </a:p>
        </p:txBody>
      </p:sp>
    </p:spTree>
    <p:extLst>
      <p:ext uri="{BB962C8B-B14F-4D97-AF65-F5344CB8AC3E}">
        <p14:creationId xmlns:p14="http://schemas.microsoft.com/office/powerpoint/2010/main" val="4271340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4152140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a:ln>
                <a:noFill/>
              </a:ln>
              <a:solidFill>
                <a:prstClr val="white"/>
              </a:solidFill>
              <a:effectLst/>
              <a:uLnTx/>
              <a:uFillTx/>
              <a:latin typeface="Franklin Gothic Medium Cond"/>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368441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9613"/>
            <a:ext cx="6292850" cy="3540125"/>
          </a:xfrm>
        </p:spPr>
      </p:sp>
      <p:sp>
        <p:nvSpPr>
          <p:cNvPr id="3" name="Notes Placeholder 2"/>
          <p:cNvSpPr>
            <a:spLocks noGrp="1"/>
          </p:cNvSpPr>
          <p:nvPr>
            <p:ph type="body" idx="1"/>
          </p:nvPr>
        </p:nvSpPr>
        <p:spPr>
          <a:xfrm>
            <a:off x="359200" y="4628144"/>
            <a:ext cx="6738782" cy="51153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29693" rtl="0" eaLnBrk="1" fontAlgn="auto" latinLnBrk="0" hangingPunct="1">
              <a:lnSpc>
                <a:spcPct val="100000"/>
              </a:lnSpc>
              <a:spcBef>
                <a:spcPts val="0"/>
              </a:spcBef>
              <a:spcAft>
                <a:spcPts val="0"/>
              </a:spcAft>
              <a:buClrTx/>
              <a:buSzTx/>
              <a:buFontTx/>
              <a:buNone/>
              <a:tabLst/>
              <a:defRPr/>
            </a:pPr>
            <a:fld id="{59505BC7-9239-4A7A-93C6-B6D6C1F0E58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969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602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3738"/>
            <a:ext cx="6153150" cy="3462337"/>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r>
              <a:rPr kumimoji="0" lang="en-US" sz="11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sz="1100"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sz="1100" b="1"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F0606-6937-40B0-8A0B-637A1FAF57E7}" type="datetime4">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 April 2021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B260A0-A53E-47DD-9A4F-AF2CD941F6A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9613"/>
            <a:ext cx="6292850" cy="3540125"/>
          </a:xfrm>
        </p:spPr>
      </p:sp>
      <p:sp>
        <p:nvSpPr>
          <p:cNvPr id="3" name="Notes Placeholder 2"/>
          <p:cNvSpPr>
            <a:spLocks noGrp="1"/>
          </p:cNvSpPr>
          <p:nvPr>
            <p:ph type="body" idx="1"/>
          </p:nvPr>
        </p:nvSpPr>
        <p:spPr>
          <a:xfrm>
            <a:off x="359200" y="4628144"/>
            <a:ext cx="6738782" cy="51153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29693" rtl="0" eaLnBrk="1" fontAlgn="auto" latinLnBrk="0" hangingPunct="1">
              <a:lnSpc>
                <a:spcPct val="100000"/>
              </a:lnSpc>
              <a:spcBef>
                <a:spcPts val="0"/>
              </a:spcBef>
              <a:spcAft>
                <a:spcPts val="0"/>
              </a:spcAft>
              <a:buClrTx/>
              <a:buSzTx/>
              <a:buFontTx/>
              <a:buNone/>
              <a:tabLst/>
              <a:defRPr/>
            </a:pPr>
            <a:fld id="{59505BC7-9239-4A7A-93C6-B6D6C1F0E58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969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3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9613"/>
            <a:ext cx="6292850" cy="3540125"/>
          </a:xfrm>
        </p:spPr>
      </p:sp>
      <p:sp>
        <p:nvSpPr>
          <p:cNvPr id="3" name="Notes Placeholder 2"/>
          <p:cNvSpPr>
            <a:spLocks noGrp="1"/>
          </p:cNvSpPr>
          <p:nvPr>
            <p:ph type="body" idx="1"/>
          </p:nvPr>
        </p:nvSpPr>
        <p:spPr>
          <a:xfrm>
            <a:off x="359200" y="4628144"/>
            <a:ext cx="6738782" cy="51153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29693" rtl="0" eaLnBrk="1" fontAlgn="auto" latinLnBrk="0" hangingPunct="1">
              <a:lnSpc>
                <a:spcPct val="100000"/>
              </a:lnSpc>
              <a:spcBef>
                <a:spcPts val="0"/>
              </a:spcBef>
              <a:spcAft>
                <a:spcPts val="0"/>
              </a:spcAft>
              <a:buClrTx/>
              <a:buSzTx/>
              <a:buFontTx/>
              <a:buNone/>
              <a:tabLst/>
              <a:defRPr/>
            </a:pPr>
            <a:fld id="{59505BC7-9239-4A7A-93C6-B6D6C1F0E58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969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59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9FB45-9575-44C6-8D3B-9048CDDC13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6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8</a:t>
            </a:fld>
            <a:endParaRPr lang="en-US"/>
          </a:p>
        </p:txBody>
      </p:sp>
    </p:spTree>
    <p:extLst>
      <p:ext uri="{BB962C8B-B14F-4D97-AF65-F5344CB8AC3E}">
        <p14:creationId xmlns:p14="http://schemas.microsoft.com/office/powerpoint/2010/main" val="4002520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kumimoji="0" lang="en-US" sz="1200" b="0" i="0" u="none" strike="noStrike" kern="1200" cap="none" spc="0" normalizeH="0" baseline="0" noProof="0" dirty="0">
                <a:ln>
                  <a:noFill/>
                </a:ln>
                <a:solidFill>
                  <a:prstClr val="white"/>
                </a:solidFill>
                <a:effectLst/>
                <a:uLnTx/>
                <a:uFillTx/>
                <a:latin typeface="Franklin Gothic Medium Cond"/>
                <a:ea typeface="+mn-ea"/>
                <a:cs typeface="+mn-cs"/>
              </a:rPr>
              <a:t>Additional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Franklin Gothic Medium Cond"/>
                <a:ea typeface="+mn-ea"/>
                <a:cs typeface="+mn-cs"/>
              </a:rPr>
              <a:t>ADDITIONAL FILTER</a:t>
            </a:r>
            <a:endParaRPr kumimoji="0" lang="en-IN" b="0" i="0" u="none" strike="noStrike" kern="1200" cap="none" spc="0" normalizeH="0" baseline="0" noProof="0" dirty="0">
              <a:ln>
                <a:noFill/>
              </a:ln>
              <a:solidFill>
                <a:prstClr val="white"/>
              </a:solidFill>
              <a:effectLst/>
              <a:uLnTx/>
              <a:uFillTx/>
              <a:latin typeface="Franklin Gothic Medium Cond"/>
              <a:ea typeface="+mn-ea"/>
              <a:cs typeface="+mn-cs"/>
            </a:endParaRPr>
          </a:p>
          <a:p>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9</a:t>
            </a:fld>
            <a:endParaRPr lang="en-US"/>
          </a:p>
        </p:txBody>
      </p:sp>
    </p:spTree>
    <p:extLst>
      <p:ext uri="{BB962C8B-B14F-4D97-AF65-F5344CB8AC3E}">
        <p14:creationId xmlns:p14="http://schemas.microsoft.com/office/powerpoint/2010/main" val="1930610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grpSp>
        <p:nvGrpSpPr>
          <p:cNvPr id="4" name="Group 3"/>
          <p:cNvGrpSpPr/>
          <p:nvPr userDrawn="1"/>
        </p:nvGrpSpPr>
        <p:grpSpPr>
          <a:xfrm rot="5400000">
            <a:off x="6812698" y="1018570"/>
            <a:ext cx="6139714" cy="4097218"/>
            <a:chOff x="0" y="6488755"/>
            <a:chExt cx="3604717" cy="369245"/>
          </a:xfrm>
        </p:grpSpPr>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p:cNvSpPr/>
            <p:nvPr userDrawn="1"/>
          </p:nvSpPr>
          <p:spPr>
            <a:xfrm rot="16200000">
              <a:off x="3263520" y="6515062"/>
              <a:ext cx="367503" cy="314890"/>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746235" y="2779078"/>
            <a:ext cx="7087711" cy="82296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46235" y="3602038"/>
            <a:ext cx="7087711"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68055" y="188793"/>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pPr/>
              <a:t>‹#›</a:t>
            </a:fld>
            <a:endParaRPr lang="en-US" dirty="0"/>
          </a:p>
        </p:txBody>
      </p:sp>
      <p:sp>
        <p:nvSpPr>
          <p:cNvPr id="6" name="Content Placeholder 5"/>
          <p:cNvSpPr>
            <a:spLocks noGrp="1"/>
          </p:cNvSpPr>
          <p:nvPr>
            <p:ph sz="quarter" idx="10"/>
          </p:nvPr>
        </p:nvSpPr>
        <p:spPr>
          <a:xfrm>
            <a:off x="8068055" y="817563"/>
            <a:ext cx="3642617" cy="4413250"/>
          </a:xfrm>
        </p:spPr>
        <p:txBody>
          <a:bodyPr>
            <a:normAutofit/>
          </a:bodyPr>
          <a:lstStyle>
            <a:lvl1pPr marL="0" indent="0">
              <a:buNone/>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425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p:cNvSpPr/>
          <p:nvPr userDrawn="1"/>
        </p:nvSpPr>
        <p:spPr>
          <a:xfrm rot="16200000">
            <a:off x="3315472" y="6567014"/>
            <a:ext cx="365760" cy="212728"/>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46235" y="2779078"/>
            <a:ext cx="9144000" cy="82296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pPr/>
              <a:t>‹#›</a:t>
            </a:fld>
            <a:endParaRPr lang="en-US" dirty="0"/>
          </a:p>
        </p:txBody>
      </p:sp>
      <p:sp>
        <p:nvSpPr>
          <p:cNvPr id="37" name="TextBox 36"/>
          <p:cNvSpPr txBox="1"/>
          <p:nvPr userDrawn="1"/>
        </p:nvSpPr>
        <p:spPr>
          <a:xfrm>
            <a:off x="10318343" y="6531038"/>
            <a:ext cx="1476308" cy="276999"/>
          </a:xfrm>
          <a:prstGeom prst="rect">
            <a:avLst/>
          </a:prstGeom>
          <a:noFill/>
        </p:spPr>
        <p:txBody>
          <a:bodyPr wrap="square" rtlCol="0">
            <a:spAutoFit/>
          </a:bodyPr>
          <a:lstStyle/>
          <a:p>
            <a:r>
              <a:rPr lang="en-US" sz="1200" dirty="0">
                <a:solidFill>
                  <a:schemeClr val="bg1"/>
                </a:solidFill>
                <a:latin typeface="+mj-lt"/>
              </a:rPr>
              <a:t>DEPLOY</a:t>
            </a:r>
            <a:r>
              <a:rPr lang="en-US" sz="1200" baseline="0" dirty="0">
                <a:solidFill>
                  <a:schemeClr val="bg1"/>
                </a:solidFill>
                <a:latin typeface="+mj-lt"/>
              </a:rPr>
              <a:t> FOR GROWTH</a:t>
            </a:r>
            <a:endParaRPr lang="en-US" sz="1200" dirty="0">
              <a:solidFill>
                <a:schemeClr val="bg1"/>
              </a:solidFill>
              <a:latin typeface="+mj-lt"/>
            </a:endParaRPr>
          </a:p>
        </p:txBody>
      </p:sp>
      <p:grpSp>
        <p:nvGrpSpPr>
          <p:cNvPr id="14" name="Group 13"/>
          <p:cNvGrpSpPr/>
          <p:nvPr userDrawn="1"/>
        </p:nvGrpSpPr>
        <p:grpSpPr>
          <a:xfrm>
            <a:off x="9884463" y="6580732"/>
            <a:ext cx="488937" cy="187227"/>
            <a:chOff x="9858336" y="6580732"/>
            <a:chExt cx="488937" cy="187227"/>
          </a:xfrm>
          <a:solidFill>
            <a:schemeClr val="bg1"/>
          </a:solidFill>
        </p:grpSpPr>
        <p:sp>
          <p:nvSpPr>
            <p:cNvPr id="15" name="Isosceles Triangle 14"/>
            <p:cNvSpPr>
              <a:spLocks noChangeAspect="1"/>
            </p:cNvSpPr>
            <p:nvPr userDrawn="1"/>
          </p:nvSpPr>
          <p:spPr>
            <a:xfrm rot="5400000" flipH="1">
              <a:off x="9843721" y="6599694"/>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p:cNvSpPr>
              <a:spLocks noChangeAspect="1"/>
            </p:cNvSpPr>
            <p:nvPr userDrawn="1"/>
          </p:nvSpPr>
          <p:spPr>
            <a:xfrm rot="5400000" flipH="1">
              <a:off x="9958188"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p:cNvSpPr>
              <a:spLocks noChangeAspect="1"/>
            </p:cNvSpPr>
            <p:nvPr userDrawn="1"/>
          </p:nvSpPr>
          <p:spPr>
            <a:xfrm rot="5400000" flipH="1">
              <a:off x="10072953"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a:spLocks noChangeAspect="1"/>
            </p:cNvSpPr>
            <p:nvPr userDrawn="1"/>
          </p:nvSpPr>
          <p:spPr>
            <a:xfrm rot="5400000" flipH="1">
              <a:off x="10179009"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9894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6235" y="2779078"/>
            <a:ext cx="9144000" cy="82296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pPr/>
              <a:t>‹#›</a:t>
            </a:fld>
            <a:endParaRPr lang="en-US" dirty="0"/>
          </a:p>
        </p:txBody>
      </p:sp>
    </p:spTree>
    <p:extLst>
      <p:ext uri="{BB962C8B-B14F-4D97-AF65-F5344CB8AC3E}">
        <p14:creationId xmlns:p14="http://schemas.microsoft.com/office/powerpoint/2010/main" val="106148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pPr/>
              <a:t>‹#›</a:t>
            </a:fld>
            <a:endParaRPr lang="en-US" dirty="0"/>
          </a:p>
        </p:txBody>
      </p:sp>
    </p:spTree>
    <p:extLst>
      <p:ext uri="{BB962C8B-B14F-4D97-AF65-F5344CB8AC3E}">
        <p14:creationId xmlns:p14="http://schemas.microsoft.com/office/powerpoint/2010/main" val="392949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pPr/>
              <a:t>‹#›</a:t>
            </a:fld>
            <a:endParaRPr lang="en-US" dirty="0"/>
          </a:p>
        </p:txBody>
      </p:sp>
    </p:spTree>
    <p:extLst>
      <p:ext uri="{BB962C8B-B14F-4D97-AF65-F5344CB8AC3E}">
        <p14:creationId xmlns:p14="http://schemas.microsoft.com/office/powerpoint/2010/main" val="3120002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488755"/>
            <a:ext cx="3604716" cy="369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6720" y="1421150"/>
            <a:ext cx="1133856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4" descr="Image result for kelloggs logo"/>
          <p:cNvPicPr>
            <a:picLocks noChangeAspect="1" noChangeArrowheads="1"/>
          </p:cNvPicPr>
          <p:nvPr userDrawn="1"/>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pPr/>
              <a:t>‹#›</a:t>
            </a:fld>
            <a:endParaRPr lang="en-US" dirty="0"/>
          </a:p>
        </p:txBody>
      </p:sp>
      <p:sp>
        <p:nvSpPr>
          <p:cNvPr id="7" name="Isosceles Triangle 6"/>
          <p:cNvSpPr/>
          <p:nvPr userDrawn="1"/>
        </p:nvSpPr>
        <p:spPr>
          <a:xfrm rot="16200000">
            <a:off x="3315472" y="6567014"/>
            <a:ext cx="365760" cy="21272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userDrawn="1"/>
        </p:nvGrpSpPr>
        <p:grpSpPr>
          <a:xfrm>
            <a:off x="9884463" y="6580732"/>
            <a:ext cx="488937" cy="187227"/>
            <a:chOff x="9858336" y="6580732"/>
            <a:chExt cx="488937" cy="187227"/>
          </a:xfrm>
        </p:grpSpPr>
        <p:sp>
          <p:nvSpPr>
            <p:cNvPr id="14" name="Isosceles Triangle 13"/>
            <p:cNvSpPr>
              <a:spLocks noChangeAspect="1"/>
            </p:cNvSpPr>
            <p:nvPr userDrawn="1"/>
          </p:nvSpPr>
          <p:spPr>
            <a:xfrm rot="5400000" flipH="1">
              <a:off x="9843721" y="6599694"/>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a:spLocks noChangeAspect="1"/>
            </p:cNvSpPr>
            <p:nvPr userDrawn="1"/>
          </p:nvSpPr>
          <p:spPr>
            <a:xfrm rot="5400000" flipH="1">
              <a:off x="9958188"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p:cNvSpPr>
              <a:spLocks noChangeAspect="1"/>
            </p:cNvSpPr>
            <p:nvPr userDrawn="1"/>
          </p:nvSpPr>
          <p:spPr>
            <a:xfrm rot="5400000" flipH="1">
              <a:off x="10072953"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a:spLocks noChangeAspect="1"/>
            </p:cNvSpPr>
            <p:nvPr userDrawn="1"/>
          </p:nvSpPr>
          <p:spPr>
            <a:xfrm rot="5400000" flipH="1">
              <a:off x="10179009"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p:cNvSpPr txBox="1"/>
          <p:nvPr userDrawn="1"/>
        </p:nvSpPr>
        <p:spPr>
          <a:xfrm>
            <a:off x="10318343" y="6531038"/>
            <a:ext cx="1476308" cy="276999"/>
          </a:xfrm>
          <a:prstGeom prst="rect">
            <a:avLst/>
          </a:prstGeom>
          <a:noFill/>
        </p:spPr>
        <p:txBody>
          <a:bodyPr wrap="square" rtlCol="0">
            <a:spAutoFit/>
          </a:bodyPr>
          <a:lstStyle/>
          <a:p>
            <a:r>
              <a:rPr lang="en-US" sz="1200" dirty="0">
                <a:solidFill>
                  <a:srgbClr val="DB1348"/>
                </a:solidFill>
                <a:latin typeface="+mj-lt"/>
              </a:rPr>
              <a:t>DEPLOY</a:t>
            </a:r>
            <a:r>
              <a:rPr lang="en-US" sz="1200" baseline="0" dirty="0">
                <a:solidFill>
                  <a:srgbClr val="DB1348"/>
                </a:solidFill>
                <a:latin typeface="+mj-lt"/>
              </a:rPr>
              <a:t> FOR GROWTH</a:t>
            </a:r>
            <a:endParaRPr lang="en-US" sz="1200" dirty="0">
              <a:solidFill>
                <a:srgbClr val="DB1348"/>
              </a:solidFill>
              <a:latin typeface="+mj-lt"/>
            </a:endParaRPr>
          </a:p>
        </p:txBody>
      </p:sp>
    </p:spTree>
    <p:extLst>
      <p:ext uri="{BB962C8B-B14F-4D97-AF65-F5344CB8AC3E}">
        <p14:creationId xmlns:p14="http://schemas.microsoft.com/office/powerpoint/2010/main" val="1786919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chart" Target="../charts/chart9.xml"/><Relationship Id="rId18" Type="http://schemas.openxmlformats.org/officeDocument/2006/relationships/chart" Target="../charts/chart14.xml"/><Relationship Id="rId3" Type="http://schemas.openxmlformats.org/officeDocument/2006/relationships/image" Target="../media/image29.png"/><Relationship Id="rId21" Type="http://schemas.openxmlformats.org/officeDocument/2006/relationships/chart" Target="../charts/chart17.xml"/><Relationship Id="rId7" Type="http://schemas.openxmlformats.org/officeDocument/2006/relationships/chart" Target="../charts/chart3.xml"/><Relationship Id="rId12" Type="http://schemas.openxmlformats.org/officeDocument/2006/relationships/chart" Target="../charts/chart8.xml"/><Relationship Id="rId17" Type="http://schemas.openxmlformats.org/officeDocument/2006/relationships/chart" Target="../charts/chart13.xml"/><Relationship Id="rId2" Type="http://schemas.openxmlformats.org/officeDocument/2006/relationships/notesSlide" Target="../notesSlides/notesSlide15.xml"/><Relationship Id="rId16" Type="http://schemas.openxmlformats.org/officeDocument/2006/relationships/chart" Target="../charts/chart12.xml"/><Relationship Id="rId20" Type="http://schemas.openxmlformats.org/officeDocument/2006/relationships/chart" Target="../charts/chart16.xml"/><Relationship Id="rId1" Type="http://schemas.openxmlformats.org/officeDocument/2006/relationships/slideLayout" Target="../slideLayouts/slideLayout5.xml"/><Relationship Id="rId6" Type="http://schemas.openxmlformats.org/officeDocument/2006/relationships/chart" Target="../charts/chart2.xml"/><Relationship Id="rId11" Type="http://schemas.openxmlformats.org/officeDocument/2006/relationships/chart" Target="../charts/chart7.xml"/><Relationship Id="rId5" Type="http://schemas.openxmlformats.org/officeDocument/2006/relationships/chart" Target="../charts/chart1.xml"/><Relationship Id="rId15" Type="http://schemas.openxmlformats.org/officeDocument/2006/relationships/chart" Target="../charts/chart11.xml"/><Relationship Id="rId10" Type="http://schemas.openxmlformats.org/officeDocument/2006/relationships/chart" Target="../charts/chart6.xml"/><Relationship Id="rId19" Type="http://schemas.openxmlformats.org/officeDocument/2006/relationships/chart" Target="../charts/chart15.xml"/><Relationship Id="rId4" Type="http://schemas.openxmlformats.org/officeDocument/2006/relationships/image" Target="../media/image30.png"/><Relationship Id="rId9" Type="http://schemas.openxmlformats.org/officeDocument/2006/relationships/chart" Target="../charts/chart5.xml"/><Relationship Id="rId14" Type="http://schemas.openxmlformats.org/officeDocument/2006/relationships/chart" Target="../charts/chart10.xml"/></Relationships>
</file>

<file path=ppt/slides/_rels/slide16.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image" Target="../media/image8.png"/><Relationship Id="rId7" Type="http://schemas.openxmlformats.org/officeDocument/2006/relationships/chart" Target="../charts/chart19.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chart" Target="../charts/chart22.xml"/><Relationship Id="rId4" Type="http://schemas.openxmlformats.org/officeDocument/2006/relationships/chart" Target="../charts/chart18.xml"/><Relationship Id="rId9" Type="http://schemas.openxmlformats.org/officeDocument/2006/relationships/chart" Target="../charts/char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1.emf"/><Relationship Id="rId5" Type="http://schemas.openxmlformats.org/officeDocument/2006/relationships/oleObject" Target="../embeddings/oleObject1.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1.emf"/><Relationship Id="rId5" Type="http://schemas.openxmlformats.org/officeDocument/2006/relationships/oleObject" Target="../embeddings/oleObject2.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6235" y="2259787"/>
            <a:ext cx="9144000" cy="822960"/>
          </a:xfrm>
        </p:spPr>
        <p:txBody>
          <a:bodyPr>
            <a:normAutofit fontScale="90000"/>
          </a:bodyPr>
          <a:lstStyle/>
          <a:p>
            <a:r>
              <a:rPr lang="en-US" dirty="0"/>
              <a:t>Kellogg’s </a:t>
            </a:r>
            <a:br>
              <a:rPr lang="en-US" dirty="0"/>
            </a:br>
            <a:r>
              <a:rPr lang="en-US" dirty="0"/>
              <a:t>Eating Occasions Framework</a:t>
            </a:r>
          </a:p>
        </p:txBody>
      </p:sp>
      <p:sp>
        <p:nvSpPr>
          <p:cNvPr id="12" name="TextBox 11">
            <a:extLst>
              <a:ext uri="{FF2B5EF4-FFF2-40B4-BE49-F238E27FC236}">
                <a16:creationId xmlns:a16="http://schemas.microsoft.com/office/drawing/2014/main" id="{7C327C22-3E3B-40B7-A15C-9459A5CEF66C}"/>
              </a:ext>
            </a:extLst>
          </p:cNvPr>
          <p:cNvSpPr txBox="1"/>
          <p:nvPr/>
        </p:nvSpPr>
        <p:spPr>
          <a:xfrm>
            <a:off x="746235" y="3120240"/>
            <a:ext cx="7433510" cy="769441"/>
          </a:xfrm>
          <a:prstGeom prst="rect">
            <a:avLst/>
          </a:prstGeom>
          <a:noFill/>
        </p:spPr>
        <p:txBody>
          <a:bodyPr wrap="none" rtlCol="0">
            <a:spAutoFit/>
          </a:bodyPr>
          <a:lstStyle/>
          <a:p>
            <a:pPr lvl="0">
              <a:lnSpc>
                <a:spcPct val="100000"/>
              </a:lnSpc>
              <a:spcBef>
                <a:spcPts val="0"/>
              </a:spcBef>
              <a:defRPr/>
            </a:pPr>
            <a:r>
              <a:rPr lang="en-US" sz="4400" dirty="0">
                <a:solidFill>
                  <a:prstClr val="white"/>
                </a:solidFill>
                <a:latin typeface="+mj-lt"/>
              </a:rPr>
              <a:t>Custom Category Occasion Profiles</a:t>
            </a:r>
          </a:p>
        </p:txBody>
      </p:sp>
      <p:sp>
        <p:nvSpPr>
          <p:cNvPr id="10" name="Time Period">
            <a:extLst>
              <a:ext uri="{FF2B5EF4-FFF2-40B4-BE49-F238E27FC236}">
                <a16:creationId xmlns:a16="http://schemas.microsoft.com/office/drawing/2014/main" id="{4CA73379-9AE8-4D2A-A19B-F2CD4053E236}"/>
              </a:ext>
            </a:extLst>
          </p:cNvPr>
          <p:cNvSpPr txBox="1"/>
          <p:nvPr/>
        </p:nvSpPr>
        <p:spPr>
          <a:xfrm>
            <a:off x="746235" y="3837656"/>
            <a:ext cx="2736903"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[insert Time Period]</a:t>
            </a:r>
            <a:endParaRPr kumimoji="0" lang="en-IN" sz="2800" b="0" i="0" u="none" strike="noStrike" kern="1200" cap="none" spc="0" normalizeH="0" baseline="0" noProof="0" dirty="0">
              <a:ln>
                <a:noFill/>
              </a:ln>
              <a:solidFill>
                <a:prstClr val="white"/>
              </a:solidFill>
              <a:effectLst/>
              <a:uLnTx/>
              <a:uFillTx/>
              <a:latin typeface="Franklin Gothic Medium Cond"/>
              <a:ea typeface="+mn-ea"/>
              <a:cs typeface="+mn-cs"/>
            </a:endParaRPr>
          </a:p>
        </p:txBody>
      </p:sp>
      <p:sp>
        <p:nvSpPr>
          <p:cNvPr id="11" name="Countries">
            <a:extLst>
              <a:ext uri="{FF2B5EF4-FFF2-40B4-BE49-F238E27FC236}">
                <a16:creationId xmlns:a16="http://schemas.microsoft.com/office/drawing/2014/main" id="{287799BF-099A-4F5E-B047-E6077DDB30ED}"/>
              </a:ext>
            </a:extLst>
          </p:cNvPr>
          <p:cNvSpPr txBox="1"/>
          <p:nvPr/>
        </p:nvSpPr>
        <p:spPr>
          <a:xfrm>
            <a:off x="765816" y="4293727"/>
            <a:ext cx="212250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Franklin Gothic Medium Cond"/>
                <a:ea typeface="+mn-ea"/>
                <a:cs typeface="+mn-cs"/>
              </a:rPr>
              <a:t>[insert Countries]</a:t>
            </a:r>
            <a:endParaRPr kumimoji="0" lang="en-IN" sz="2400" b="0" i="0" u="none" strike="noStrike" kern="1200" cap="none" spc="0" normalizeH="0" baseline="0" noProof="0" dirty="0">
              <a:ln>
                <a:noFill/>
              </a:ln>
              <a:solidFill>
                <a:prstClr val="white"/>
              </a:solidFill>
              <a:effectLst/>
              <a:uLnTx/>
              <a:uFillTx/>
              <a:latin typeface="Franklin Gothic Medium Cond"/>
              <a:ea typeface="+mn-ea"/>
              <a:cs typeface="+mn-cs"/>
            </a:endParaRPr>
          </a:p>
        </p:txBody>
      </p:sp>
      <p:sp>
        <p:nvSpPr>
          <p:cNvPr id="13" name="Benchmark">
            <a:extLst>
              <a:ext uri="{FF2B5EF4-FFF2-40B4-BE49-F238E27FC236}">
                <a16:creationId xmlns:a16="http://schemas.microsoft.com/office/drawing/2014/main" id="{3E51DE2B-41A3-49F0-8DC1-168328D27103}"/>
              </a:ext>
            </a:extLst>
          </p:cNvPr>
          <p:cNvSpPr txBox="1"/>
          <p:nvPr/>
        </p:nvSpPr>
        <p:spPr>
          <a:xfrm>
            <a:off x="770284" y="5256588"/>
            <a:ext cx="179767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Medium Cond"/>
                <a:ea typeface="+mn-ea"/>
                <a:cs typeface="+mn-cs"/>
              </a:rPr>
              <a:t>[insert Benchmark]</a:t>
            </a:r>
          </a:p>
        </p:txBody>
      </p:sp>
      <p:sp>
        <p:nvSpPr>
          <p:cNvPr id="14" name="Date">
            <a:extLst>
              <a:ext uri="{FF2B5EF4-FFF2-40B4-BE49-F238E27FC236}">
                <a16:creationId xmlns:a16="http://schemas.microsoft.com/office/drawing/2014/main" id="{52D9B738-AC4C-4F58-A90C-8C6ABB80F55B}"/>
              </a:ext>
            </a:extLst>
          </p:cNvPr>
          <p:cNvSpPr txBox="1"/>
          <p:nvPr/>
        </p:nvSpPr>
        <p:spPr>
          <a:xfrm>
            <a:off x="769027" y="5559772"/>
            <a:ext cx="110139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Franklin Gothic Medium Cond"/>
                <a:ea typeface="+mn-ea"/>
                <a:cs typeface="+mn-cs"/>
              </a:rPr>
              <a:t>[insert date]</a:t>
            </a:r>
          </a:p>
        </p:txBody>
      </p:sp>
      <p:sp>
        <p:nvSpPr>
          <p:cNvPr id="17" name="Filter">
            <a:extLst>
              <a:ext uri="{FF2B5EF4-FFF2-40B4-BE49-F238E27FC236}">
                <a16:creationId xmlns:a16="http://schemas.microsoft.com/office/drawing/2014/main" id="{CF377384-3036-4C01-BDED-EE1A7CB52133}"/>
              </a:ext>
            </a:extLst>
          </p:cNvPr>
          <p:cNvSpPr txBox="1"/>
          <p:nvPr/>
        </p:nvSpPr>
        <p:spPr>
          <a:xfrm>
            <a:off x="2583196" y="4744112"/>
            <a:ext cx="9471644" cy="36933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dirty="0">
                <a:solidFill>
                  <a:prstClr val="white"/>
                </a:solidFill>
                <a:latin typeface="Franklin Gothic Medium Cond"/>
              </a:rPr>
              <a:t>&lt;Additional Filter&gt;</a:t>
            </a:r>
            <a:endParaRPr lang="en-IN" dirty="0">
              <a:solidFill>
                <a:prstClr val="white"/>
              </a:solidFill>
              <a:latin typeface="Franklin Gothic Medium Cond"/>
            </a:endParaRPr>
          </a:p>
        </p:txBody>
      </p:sp>
      <p:sp>
        <p:nvSpPr>
          <p:cNvPr id="18" name="TextBox 17">
            <a:extLst>
              <a:ext uri="{FF2B5EF4-FFF2-40B4-BE49-F238E27FC236}">
                <a16:creationId xmlns:a16="http://schemas.microsoft.com/office/drawing/2014/main" id="{8B05EC5A-823F-4285-9FC8-9F15BA96EE18}"/>
              </a:ext>
            </a:extLst>
          </p:cNvPr>
          <p:cNvSpPr txBox="1"/>
          <p:nvPr/>
        </p:nvSpPr>
        <p:spPr>
          <a:xfrm>
            <a:off x="796295" y="4724912"/>
            <a:ext cx="1623714" cy="369332"/>
          </a:xfrm>
          <a:prstGeom prst="rect">
            <a:avLst/>
          </a:prstGeom>
          <a:noFill/>
        </p:spPr>
        <p:txBody>
          <a:bodyPr wrap="none" rtlCol="0">
            <a:spAutoFit/>
          </a:bodyPr>
          <a:lstStyle/>
          <a:p>
            <a:r>
              <a:rPr lang="en-US" dirty="0">
                <a:solidFill>
                  <a:prstClr val="white"/>
                </a:solidFill>
                <a:latin typeface="Franklin Gothic Medium Cond"/>
              </a:rPr>
              <a:t>Additional Filter </a:t>
            </a:r>
            <a:r>
              <a:rPr lang="en-IN" dirty="0">
                <a:solidFill>
                  <a:prstClr val="white"/>
                </a:solidFill>
                <a:latin typeface="Franklin Gothic Medium Cond"/>
              </a:rPr>
              <a:t>:</a:t>
            </a:r>
          </a:p>
        </p:txBody>
      </p:sp>
      <p:sp>
        <p:nvSpPr>
          <p:cNvPr id="5" name="Slide Number Placeholder 4">
            <a:extLst>
              <a:ext uri="{FF2B5EF4-FFF2-40B4-BE49-F238E27FC236}">
                <a16:creationId xmlns:a16="http://schemas.microsoft.com/office/drawing/2014/main" id="{BEDDEF45-AFCE-4CC1-8B65-D6F0FE8A98DF}"/>
              </a:ext>
            </a:extLst>
          </p:cNvPr>
          <p:cNvSpPr>
            <a:spLocks noGrp="1"/>
          </p:cNvSpPr>
          <p:nvPr>
            <p:ph type="sldNum" sz="quarter" idx="4"/>
          </p:nvPr>
        </p:nvSpPr>
        <p:spPr/>
        <p:txBody>
          <a:bodyPr/>
          <a:lstStyle/>
          <a:p>
            <a:fld id="{A26DCA39-FE7E-4B33-9419-C9BB65BD885E}" type="slidenum">
              <a:rPr lang="en-US" smtClean="0"/>
              <a:pPr/>
              <a:t>1</a:t>
            </a:fld>
            <a:endParaRPr lang="en-US" dirty="0"/>
          </a:p>
        </p:txBody>
      </p:sp>
    </p:spTree>
    <p:extLst>
      <p:ext uri="{BB962C8B-B14F-4D97-AF65-F5344CB8AC3E}">
        <p14:creationId xmlns:p14="http://schemas.microsoft.com/office/powerpoint/2010/main" val="304146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2287999"/>
            <a:ext cx="12191999" cy="3825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endParaRPr>
          </a:p>
        </p:txBody>
      </p:sp>
      <p:pic>
        <p:nvPicPr>
          <p:cNvPr id="15" name="Picture 14"/>
          <p:cNvPicPr>
            <a:picLocks noChangeAspect="1"/>
          </p:cNvPicPr>
          <p:nvPr/>
        </p:nvPicPr>
        <p:blipFill>
          <a:blip r:embed="rId3"/>
          <a:stretch>
            <a:fillRect/>
          </a:stretch>
        </p:blipFill>
        <p:spPr>
          <a:xfrm rot="1829883">
            <a:off x="9761977" y="3164074"/>
            <a:ext cx="1426991" cy="2055994"/>
          </a:xfrm>
          <a:prstGeom prst="rect">
            <a:avLst/>
          </a:prstGeom>
        </p:spPr>
      </p:pic>
      <p:pic>
        <p:nvPicPr>
          <p:cNvPr id="11" name="Picture 10"/>
          <p:cNvPicPr>
            <a:picLocks noChangeAspect="1"/>
          </p:cNvPicPr>
          <p:nvPr/>
        </p:nvPicPr>
        <p:blipFill>
          <a:blip r:embed="rId4"/>
          <a:stretch>
            <a:fillRect/>
          </a:stretch>
        </p:blipFill>
        <p:spPr>
          <a:xfrm rot="19423734">
            <a:off x="1058807" y="3125952"/>
            <a:ext cx="1521728" cy="1971674"/>
          </a:xfrm>
          <a:prstGeom prst="rect">
            <a:avLst/>
          </a:prstGeom>
        </p:spPr>
      </p:pic>
      <p:sp>
        <p:nvSpPr>
          <p:cNvPr id="5" name="Rectangle 4"/>
          <p:cNvSpPr/>
          <p:nvPr/>
        </p:nvSpPr>
        <p:spPr>
          <a:xfrm>
            <a:off x="243069" y="1338194"/>
            <a:ext cx="470875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An </a:t>
            </a:r>
            <a:r>
              <a:rPr kumimoji="0" lang="en-US" sz="1800" b="1" i="0" u="none" strike="noStrike" kern="1200" cap="none" spc="0" normalizeH="0" baseline="0" noProof="0" dirty="0">
                <a:ln>
                  <a:noFill/>
                </a:ln>
                <a:solidFill>
                  <a:srgbClr val="DC2347"/>
                </a:solidFill>
                <a:effectLst/>
                <a:uLnTx/>
                <a:uFillTx/>
                <a:latin typeface="Franklin Gothic Book" panose="020B0503020102020204" pitchFamily="34" charset="0"/>
                <a:ea typeface="+mn-ea"/>
                <a:cs typeface="+mn-cs"/>
              </a:rPr>
              <a:t>Occasion</a:t>
            </a: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can happen any day at any point across the year – opening up big,  consistent opportunities</a:t>
            </a:r>
          </a:p>
        </p:txBody>
      </p:sp>
      <p:sp>
        <p:nvSpPr>
          <p:cNvPr id="7" name="Rectangle 6"/>
          <p:cNvSpPr/>
          <p:nvPr/>
        </p:nvSpPr>
        <p:spPr>
          <a:xfrm>
            <a:off x="7415407" y="1338194"/>
            <a:ext cx="4308712"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C2347"/>
                </a:solidFill>
                <a:effectLst/>
                <a:uLnTx/>
                <a:uFillTx/>
                <a:latin typeface="Franklin Gothic Book" panose="020B0503020102020204" pitchFamily="34" charset="0"/>
                <a:ea typeface="+mn-ea"/>
                <a:cs typeface="+mn-cs"/>
              </a:rPr>
              <a:t>Seasonal Events </a:t>
            </a: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are time bound,  calendar-based windows with limited range of opportunity</a:t>
            </a:r>
          </a:p>
        </p:txBody>
      </p:sp>
      <p:sp>
        <p:nvSpPr>
          <p:cNvPr id="75" name="Rectangle 74"/>
          <p:cNvSpPr/>
          <p:nvPr/>
        </p:nvSpPr>
        <p:spPr>
          <a:xfrm>
            <a:off x="1227551" y="2369413"/>
            <a:ext cx="962692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Consider the Stationery Example</a:t>
            </a:r>
            <a:endParaRPr kumimoji="0" lang="en-US" sz="2400" b="0"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endParaRPr>
          </a:p>
        </p:txBody>
      </p:sp>
      <p:pic>
        <p:nvPicPr>
          <p:cNvPr id="8" name="Picture 7"/>
          <p:cNvPicPr>
            <a:picLocks noChangeAspect="1"/>
          </p:cNvPicPr>
          <p:nvPr/>
        </p:nvPicPr>
        <p:blipFill>
          <a:blip r:embed="rId5"/>
          <a:stretch>
            <a:fillRect/>
          </a:stretch>
        </p:blipFill>
        <p:spPr>
          <a:xfrm rot="680969">
            <a:off x="4241074" y="3150098"/>
            <a:ext cx="1247775" cy="1778482"/>
          </a:xfrm>
          <a:prstGeom prst="rect">
            <a:avLst/>
          </a:prstGeom>
        </p:spPr>
      </p:pic>
      <p:pic>
        <p:nvPicPr>
          <p:cNvPr id="9" name="Picture 8"/>
          <p:cNvPicPr>
            <a:picLocks noChangeAspect="1"/>
          </p:cNvPicPr>
          <p:nvPr/>
        </p:nvPicPr>
        <p:blipFill>
          <a:blip r:embed="rId6"/>
          <a:stretch>
            <a:fillRect/>
          </a:stretch>
        </p:blipFill>
        <p:spPr>
          <a:xfrm rot="21134854">
            <a:off x="2646214" y="3053913"/>
            <a:ext cx="1500132" cy="1939826"/>
          </a:xfrm>
          <a:prstGeom prst="rect">
            <a:avLst/>
          </a:prstGeom>
        </p:spPr>
      </p:pic>
      <p:pic>
        <p:nvPicPr>
          <p:cNvPr id="18" name="Picture 17"/>
          <p:cNvPicPr>
            <a:picLocks noChangeAspect="1"/>
          </p:cNvPicPr>
          <p:nvPr/>
        </p:nvPicPr>
        <p:blipFill>
          <a:blip r:embed="rId7"/>
          <a:stretch>
            <a:fillRect/>
          </a:stretch>
        </p:blipFill>
        <p:spPr>
          <a:xfrm rot="19596292">
            <a:off x="7405417" y="3253796"/>
            <a:ext cx="1425991" cy="1955108"/>
          </a:xfrm>
          <a:prstGeom prst="rect">
            <a:avLst/>
          </a:prstGeom>
        </p:spPr>
      </p:pic>
      <p:pic>
        <p:nvPicPr>
          <p:cNvPr id="12" name="Picture 11"/>
          <p:cNvPicPr>
            <a:picLocks noChangeAspect="1"/>
          </p:cNvPicPr>
          <p:nvPr/>
        </p:nvPicPr>
        <p:blipFill>
          <a:blip r:embed="rId8"/>
          <a:stretch>
            <a:fillRect/>
          </a:stretch>
        </p:blipFill>
        <p:spPr>
          <a:xfrm>
            <a:off x="8549434" y="2956621"/>
            <a:ext cx="1384306" cy="2111727"/>
          </a:xfrm>
          <a:prstGeom prst="rect">
            <a:avLst/>
          </a:prstGeom>
        </p:spPr>
      </p:pic>
      <p:pic>
        <p:nvPicPr>
          <p:cNvPr id="14" name="Picture 13"/>
          <p:cNvPicPr>
            <a:picLocks noChangeAspect="1"/>
          </p:cNvPicPr>
          <p:nvPr/>
        </p:nvPicPr>
        <p:blipFill>
          <a:blip r:embed="rId9"/>
          <a:stretch>
            <a:fillRect/>
          </a:stretch>
        </p:blipFill>
        <p:spPr>
          <a:xfrm>
            <a:off x="8088086" y="4556264"/>
            <a:ext cx="2118478" cy="1310044"/>
          </a:xfrm>
          <a:prstGeom prst="rect">
            <a:avLst/>
          </a:prstGeom>
        </p:spPr>
      </p:pic>
      <p:pic>
        <p:nvPicPr>
          <p:cNvPr id="17" name="Picture 16"/>
          <p:cNvPicPr>
            <a:picLocks noChangeAspect="1"/>
          </p:cNvPicPr>
          <p:nvPr/>
        </p:nvPicPr>
        <p:blipFill>
          <a:blip r:embed="rId10"/>
          <a:stretch>
            <a:fillRect/>
          </a:stretch>
        </p:blipFill>
        <p:spPr>
          <a:xfrm>
            <a:off x="2378588" y="4432593"/>
            <a:ext cx="1996090" cy="1254836"/>
          </a:xfrm>
          <a:prstGeom prst="rect">
            <a:avLst/>
          </a:prstGeom>
        </p:spPr>
      </p:pic>
      <p:sp>
        <p:nvSpPr>
          <p:cNvPr id="19" name="Title 4">
            <a:extLst>
              <a:ext uri="{FF2B5EF4-FFF2-40B4-BE49-F238E27FC236}">
                <a16:creationId xmlns:a16="http://schemas.microsoft.com/office/drawing/2014/main" id="{23FEAA82-E19A-42F8-89C3-17663868E348}"/>
              </a:ext>
            </a:extLst>
          </p:cNvPr>
          <p:cNvSpPr txBox="1">
            <a:spLocks/>
          </p:cNvSpPr>
          <p:nvPr/>
        </p:nvSpPr>
        <p:spPr>
          <a:xfrm>
            <a:off x="121642" y="311588"/>
            <a:ext cx="12070357"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solidFill>
                  <a:srgbClr val="DB1348"/>
                </a:solidFill>
                <a:effectLst/>
                <a:uLnTx/>
                <a:uFillTx/>
                <a:latin typeface="Franklin Gothic Medium Cond"/>
                <a:ea typeface="+mj-ea"/>
                <a:cs typeface="+mj-cs"/>
              </a:rPr>
              <a:t>Occasion V. Seasonal Event:  </a:t>
            </a:r>
            <a:r>
              <a:rPr kumimoji="0" lang="en-IN" sz="2800" b="0" i="0" u="none" strike="noStrike" kern="1200" cap="none" spc="0" normalizeH="0" baseline="0" noProof="0" dirty="0">
                <a:ln>
                  <a:noFill/>
                </a:ln>
                <a:solidFill>
                  <a:prstClr val="black"/>
                </a:solidFill>
                <a:effectLst/>
                <a:uLnTx/>
                <a:uFillTx/>
                <a:latin typeface="Franklin Gothic Medium Cond"/>
                <a:ea typeface="+mj-ea"/>
                <a:cs typeface="+mj-cs"/>
              </a:rPr>
              <a:t>We need both,  but let’s not confuse them</a:t>
            </a:r>
            <a:endParaRPr kumimoji="0" lang="en-IN" sz="3200" b="0" i="0" u="none" strike="noStrike" kern="1200" cap="none" spc="0" normalizeH="0" baseline="0" noProof="0" dirty="0">
              <a:ln>
                <a:noFill/>
              </a:ln>
              <a:solidFill>
                <a:prstClr val="black"/>
              </a:solidFill>
              <a:effectLst/>
              <a:uLnTx/>
              <a:uFillTx/>
              <a:latin typeface="Franklin Gothic Medium Cond"/>
              <a:ea typeface="+mj-ea"/>
              <a:cs typeface="+mj-cs"/>
            </a:endParaRPr>
          </a:p>
        </p:txBody>
      </p:sp>
      <p:sp>
        <p:nvSpPr>
          <p:cNvPr id="4" name="Slide Number Placeholder 3">
            <a:extLst>
              <a:ext uri="{FF2B5EF4-FFF2-40B4-BE49-F238E27FC236}">
                <a16:creationId xmlns:a16="http://schemas.microsoft.com/office/drawing/2014/main" id="{DCF4A556-6754-4E0F-A786-B80255735A4D}"/>
              </a:ext>
            </a:extLst>
          </p:cNvPr>
          <p:cNvSpPr>
            <a:spLocks noGrp="1"/>
          </p:cNvSpPr>
          <p:nvPr>
            <p:ph type="sldNum" sz="quarter" idx="4"/>
          </p:nvPr>
        </p:nvSpPr>
        <p:spPr/>
        <p:txBody>
          <a:bodyPr/>
          <a:lstStyle/>
          <a:p>
            <a:fld id="{A26DCA39-FE7E-4B33-9419-C9BB65BD885E}" type="slidenum">
              <a:rPr lang="en-US" smtClean="0"/>
              <a:pPr/>
              <a:t>10</a:t>
            </a:fld>
            <a:endParaRPr lang="en-US" dirty="0"/>
          </a:p>
        </p:txBody>
      </p:sp>
    </p:spTree>
    <p:extLst>
      <p:ext uri="{BB962C8B-B14F-4D97-AF65-F5344CB8AC3E}">
        <p14:creationId xmlns:p14="http://schemas.microsoft.com/office/powerpoint/2010/main" val="1642566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72">
            <a:extLst>
              <a:ext uri="{FF2B5EF4-FFF2-40B4-BE49-F238E27FC236}">
                <a16:creationId xmlns:a16="http://schemas.microsoft.com/office/drawing/2014/main" id="{6F055F01-75BC-40E8-914D-5F9FF1A9FCA3}"/>
              </a:ext>
            </a:extLst>
          </p:cNvPr>
          <p:cNvSpPr/>
          <p:nvPr/>
        </p:nvSpPr>
        <p:spPr>
          <a:xfrm>
            <a:off x="0" y="1469558"/>
            <a:ext cx="12192000" cy="1065007"/>
          </a:xfrm>
          <a:prstGeom prst="roundRect">
            <a:avLst>
              <a:gd name="adj" fmla="val 0"/>
            </a:avLst>
          </a:prstGeom>
          <a:solidFill>
            <a:schemeClr val="bg1">
              <a:lumMod val="8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Franklin Gothic Medium Cond"/>
              <a:ea typeface="+mn-ea"/>
              <a:cs typeface="+mn-cs"/>
            </a:endParaRPr>
          </a:p>
        </p:txBody>
      </p:sp>
      <p:graphicFrame>
        <p:nvGraphicFramePr>
          <p:cNvPr id="12" name="Table 11"/>
          <p:cNvGraphicFramePr>
            <a:graphicFrameLocks noGrp="1"/>
          </p:cNvGraphicFramePr>
          <p:nvPr/>
        </p:nvGraphicFramePr>
        <p:xfrm>
          <a:off x="831702" y="3052973"/>
          <a:ext cx="10744596" cy="2743200"/>
        </p:xfrm>
        <a:graphic>
          <a:graphicData uri="http://schemas.openxmlformats.org/drawingml/2006/table">
            <a:tbl>
              <a:tblPr firstRow="1" bandRow="1">
                <a:tableStyleId>{5940675A-B579-460E-94D1-54222C63F5DA}</a:tableStyleId>
              </a:tblPr>
              <a:tblGrid>
                <a:gridCol w="5200596">
                  <a:extLst>
                    <a:ext uri="{9D8B030D-6E8A-4147-A177-3AD203B41FA5}">
                      <a16:colId xmlns:a16="http://schemas.microsoft.com/office/drawing/2014/main" val="686758517"/>
                    </a:ext>
                  </a:extLst>
                </a:gridCol>
                <a:gridCol w="5544000">
                  <a:extLst>
                    <a:ext uri="{9D8B030D-6E8A-4147-A177-3AD203B41FA5}">
                      <a16:colId xmlns:a16="http://schemas.microsoft.com/office/drawing/2014/main" val="3324516661"/>
                    </a:ext>
                  </a:extLst>
                </a:gridCol>
              </a:tblGrid>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Franklin Gothic Book" panose="020B0503020102020204" pitchFamily="34" charset="0"/>
                        </a:rPr>
                        <a:t>Are the occasions</a:t>
                      </a:r>
                      <a:r>
                        <a:rPr lang="en-US" sz="2000" baseline="0" dirty="0">
                          <a:solidFill>
                            <a:schemeClr val="tx1"/>
                          </a:solidFill>
                          <a:latin typeface="Franklin Gothic Book" panose="020B0503020102020204" pitchFamily="34" charset="0"/>
                        </a:rPr>
                        <a:t> </a:t>
                      </a:r>
                      <a:r>
                        <a:rPr lang="en-US" sz="2000" dirty="0">
                          <a:solidFill>
                            <a:schemeClr val="tx2"/>
                          </a:solidFill>
                          <a:latin typeface="Franklin Gothic Book" panose="020B0503020102020204" pitchFamily="34" charset="0"/>
                        </a:rPr>
                        <a:t>intuitive</a:t>
                      </a:r>
                      <a:r>
                        <a:rPr lang="en-US" sz="2000" dirty="0">
                          <a:solidFill>
                            <a:schemeClr val="tx1">
                              <a:lumMod val="50000"/>
                              <a:lumOff val="50000"/>
                            </a:schemeClr>
                          </a:solidFill>
                          <a:latin typeface="Franklin Gothic Book" panose="020B0503020102020204" pitchFamily="34" charset="0"/>
                        </a:rPr>
                        <a:t> </a:t>
                      </a:r>
                      <a:r>
                        <a:rPr lang="en-US" sz="2000" dirty="0">
                          <a:solidFill>
                            <a:schemeClr val="tx1"/>
                          </a:solidFill>
                          <a:latin typeface="Franklin Gothic Book" panose="020B0503020102020204" pitchFamily="34" charset="0"/>
                        </a:rPr>
                        <a:t>and easily understood by a large global audience?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r>
                        <a:rPr lang="en-US" sz="1800" i="1" kern="1200" dirty="0">
                          <a:solidFill>
                            <a:schemeClr val="tx1"/>
                          </a:solidFill>
                          <a:latin typeface="Franklin Gothic Book" panose="020B0503020102020204" pitchFamily="34" charset="0"/>
                          <a:ea typeface="+mn-ea"/>
                          <a:cs typeface="+mn-cs"/>
                        </a:rPr>
                        <a:t>A simple where/when framework is easily explained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5973349"/>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Franklin Gothic Book" panose="020B0503020102020204" pitchFamily="34" charset="0"/>
                        </a:rPr>
                        <a:t>Are the occasions </a:t>
                      </a:r>
                      <a:r>
                        <a:rPr lang="en-US" sz="2000" dirty="0">
                          <a:solidFill>
                            <a:schemeClr val="tx2"/>
                          </a:solidFill>
                          <a:latin typeface="Franklin Gothic Book" panose="020B0503020102020204" pitchFamily="34" charset="0"/>
                        </a:rPr>
                        <a:t>targetable</a:t>
                      </a:r>
                      <a:r>
                        <a:rPr lang="en-US" sz="2000" dirty="0">
                          <a:solidFill>
                            <a:schemeClr val="tx1">
                              <a:lumMod val="50000"/>
                              <a:lumOff val="50000"/>
                            </a:schemeClr>
                          </a:solidFill>
                          <a:latin typeface="Franklin Gothic Book" panose="020B0503020102020204"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r>
                        <a:rPr lang="en-US" sz="1800" i="1" kern="1200" dirty="0">
                          <a:solidFill>
                            <a:schemeClr val="tx1"/>
                          </a:solidFill>
                          <a:latin typeface="Franklin Gothic Book" panose="020B0503020102020204" pitchFamily="34" charset="0"/>
                          <a:ea typeface="+mn-ea"/>
                          <a:cs typeface="+mn-cs"/>
                        </a:rPr>
                        <a:t>Execution can be placed to target clearly defined occasion types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4461037"/>
                  </a:ext>
                </a:extLst>
              </a:tr>
              <a:tr h="914400">
                <a:tc>
                  <a:txBody>
                    <a:bodyPr/>
                    <a:lstStyle/>
                    <a:p>
                      <a:r>
                        <a:rPr lang="en-US" sz="2000" kern="1200" dirty="0">
                          <a:solidFill>
                            <a:schemeClr val="tx1"/>
                          </a:solidFill>
                          <a:latin typeface="Franklin Gothic Book" panose="020B0503020102020204" pitchFamily="34" charset="0"/>
                          <a:ea typeface="+mn-ea"/>
                          <a:cs typeface="+mn-cs"/>
                        </a:rPr>
                        <a:t>Are the occasions</a:t>
                      </a:r>
                      <a:r>
                        <a:rPr lang="en-US" sz="2000" kern="1200" baseline="0" dirty="0">
                          <a:solidFill>
                            <a:schemeClr val="tx1"/>
                          </a:solidFill>
                          <a:latin typeface="Franklin Gothic Book" panose="020B0503020102020204" pitchFamily="34" charset="0"/>
                          <a:ea typeface="+mn-ea"/>
                          <a:cs typeface="+mn-cs"/>
                        </a:rPr>
                        <a:t> </a:t>
                      </a:r>
                      <a:r>
                        <a:rPr lang="en-US" sz="2000" kern="1200" baseline="0" dirty="0">
                          <a:solidFill>
                            <a:schemeClr val="tx2"/>
                          </a:solidFill>
                          <a:latin typeface="Franklin Gothic Book" panose="020B0503020102020204" pitchFamily="34" charset="0"/>
                          <a:ea typeface="+mn-ea"/>
                          <a:cs typeface="+mn-cs"/>
                        </a:rPr>
                        <a:t>differentiated</a:t>
                      </a:r>
                      <a:r>
                        <a:rPr lang="en-US" sz="2000" kern="1200" baseline="0" dirty="0">
                          <a:solidFill>
                            <a:schemeClr val="tx1">
                              <a:lumMod val="50000"/>
                              <a:lumOff val="50000"/>
                            </a:schemeClr>
                          </a:solidFill>
                          <a:latin typeface="Franklin Gothic Book" panose="020B0503020102020204" pitchFamily="34" charset="0"/>
                          <a:ea typeface="+mn-ea"/>
                          <a:cs typeface="+mn-cs"/>
                        </a:rPr>
                        <a:t> </a:t>
                      </a:r>
                      <a:r>
                        <a:rPr lang="en-US" sz="2000" kern="1200" baseline="0" dirty="0">
                          <a:solidFill>
                            <a:schemeClr val="tx1"/>
                          </a:solidFill>
                          <a:latin typeface="Franklin Gothic Book" panose="020B0503020102020204" pitchFamily="34" charset="0"/>
                          <a:ea typeface="+mn-ea"/>
                          <a:cs typeface="+mn-cs"/>
                        </a:rPr>
                        <a:t>on the most meaningful metrics?</a:t>
                      </a:r>
                      <a:endParaRPr lang="en-US" sz="2000" kern="1200" dirty="0">
                        <a:solidFill>
                          <a:schemeClr val="tx1"/>
                        </a:solidFill>
                        <a:latin typeface="Franklin Gothic Book" panose="020B05030201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r>
                        <a:rPr lang="en-US" sz="1800" i="1" kern="1200" dirty="0">
                          <a:solidFill>
                            <a:schemeClr val="tx1"/>
                          </a:solidFill>
                          <a:latin typeface="Franklin Gothic Book" panose="020B0503020102020204" pitchFamily="34" charset="0"/>
                          <a:ea typeface="+mn-ea"/>
                          <a:cs typeface="+mn-cs"/>
                        </a:rPr>
                        <a:t>Occasions will be sharply defined on where and/or when,  and maintain differentiation on motivations and other metrics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2388632"/>
                  </a:ext>
                </a:extLst>
              </a:tr>
            </a:tbl>
          </a:graphicData>
        </a:graphic>
      </p:graphicFrame>
      <p:sp>
        <p:nvSpPr>
          <p:cNvPr id="17" name="Title 1"/>
          <p:cNvSpPr txBox="1">
            <a:spLocks/>
          </p:cNvSpPr>
          <p:nvPr/>
        </p:nvSpPr>
        <p:spPr>
          <a:xfrm>
            <a:off x="1488585" y="1580996"/>
            <a:ext cx="2296203"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DC2347"/>
                </a:solidFill>
                <a:effectLst/>
                <a:uLnTx/>
                <a:uFillTx/>
                <a:latin typeface="Franklin Gothic Medium Cond"/>
                <a:ea typeface="+mj-ea"/>
                <a:cs typeface="+mj-cs"/>
              </a:rPr>
              <a:t>The Goal</a:t>
            </a:r>
          </a:p>
        </p:txBody>
      </p:sp>
      <p:sp>
        <p:nvSpPr>
          <p:cNvPr id="18" name="Title 1"/>
          <p:cNvSpPr txBox="1">
            <a:spLocks/>
          </p:cNvSpPr>
          <p:nvPr/>
        </p:nvSpPr>
        <p:spPr>
          <a:xfrm>
            <a:off x="1488584" y="2018540"/>
            <a:ext cx="9273903"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To create an eating occasion framework that work for </a:t>
            </a:r>
            <a:r>
              <a:rPr kumimoji="0" lang="en-US" sz="2400" b="1" i="0" u="none" strike="noStrike" kern="1200" cap="none" spc="0" normalizeH="0" baseline="0" noProof="0" dirty="0" err="1">
                <a:ln>
                  <a:noFill/>
                </a:ln>
                <a:solidFill>
                  <a:prstClr val="black"/>
                </a:solidFill>
                <a:effectLst/>
                <a:uLnTx/>
                <a:uFillTx/>
                <a:latin typeface="Franklin Gothic Book" panose="020B0503020102020204" pitchFamily="34" charset="0"/>
                <a:ea typeface="+mj-ea"/>
                <a:cs typeface="+mj-cs"/>
              </a:rPr>
              <a:t>Kellogg’s</a:t>
            </a:r>
            <a:r>
              <a:rPr kumimoji="0" lang="en-US" sz="2400" b="1"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 </a:t>
            </a:r>
          </a:p>
        </p:txBody>
      </p:sp>
      <p:pic>
        <p:nvPicPr>
          <p:cNvPr id="19" name="Picture 18"/>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513688" y="1537865"/>
            <a:ext cx="930618" cy="928392"/>
          </a:xfrm>
          <a:prstGeom prst="rect">
            <a:avLst/>
          </a:prstGeom>
        </p:spPr>
      </p:pic>
      <p:sp>
        <p:nvSpPr>
          <p:cNvPr id="14" name="Title 4">
            <a:extLst>
              <a:ext uri="{FF2B5EF4-FFF2-40B4-BE49-F238E27FC236}">
                <a16:creationId xmlns:a16="http://schemas.microsoft.com/office/drawing/2014/main" id="{869BC911-2291-4055-A2E8-12EC0D64E6BD}"/>
              </a:ext>
            </a:extLst>
          </p:cNvPr>
          <p:cNvSpPr txBox="1">
            <a:spLocks/>
          </p:cNvSpPr>
          <p:nvPr/>
        </p:nvSpPr>
        <p:spPr>
          <a:xfrm>
            <a:off x="121642" y="311588"/>
            <a:ext cx="12070357"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solidFill>
                  <a:srgbClr val="DB1348"/>
                </a:solidFill>
                <a:effectLst/>
                <a:uLnTx/>
                <a:uFillTx/>
                <a:latin typeface="Franklin Gothic Medium Cond"/>
                <a:ea typeface="+mj-ea"/>
                <a:cs typeface="+mj-cs"/>
              </a:rPr>
              <a:t>The way the Occasions were determined was informed by how they will be used to act on strategic objectives.</a:t>
            </a:r>
            <a:endParaRPr kumimoji="0" lang="en-IN" sz="3200" b="0" i="0" u="none" strike="noStrike" kern="1200" cap="none" spc="0" normalizeH="0" baseline="0" noProof="0" dirty="0">
              <a:ln>
                <a:noFill/>
              </a:ln>
              <a:solidFill>
                <a:prstClr val="black"/>
              </a:solidFill>
              <a:effectLst/>
              <a:uLnTx/>
              <a:uFillTx/>
              <a:latin typeface="Franklin Gothic Medium Cond"/>
              <a:ea typeface="+mj-ea"/>
              <a:cs typeface="+mj-cs"/>
            </a:endParaRPr>
          </a:p>
        </p:txBody>
      </p:sp>
      <p:grpSp>
        <p:nvGrpSpPr>
          <p:cNvPr id="7" name="Group 6">
            <a:extLst>
              <a:ext uri="{FF2B5EF4-FFF2-40B4-BE49-F238E27FC236}">
                <a16:creationId xmlns:a16="http://schemas.microsoft.com/office/drawing/2014/main" id="{54E6AD69-82DA-479C-AC62-78489EA6B164}"/>
              </a:ext>
            </a:extLst>
          </p:cNvPr>
          <p:cNvGrpSpPr/>
          <p:nvPr/>
        </p:nvGrpSpPr>
        <p:grpSpPr>
          <a:xfrm>
            <a:off x="603818" y="3439118"/>
            <a:ext cx="202276" cy="202276"/>
            <a:chOff x="940110" y="3101832"/>
            <a:chExt cx="295220" cy="295220"/>
          </a:xfrm>
        </p:grpSpPr>
        <p:sp>
          <p:nvSpPr>
            <p:cNvPr id="6" name="Oval 5">
              <a:extLst>
                <a:ext uri="{FF2B5EF4-FFF2-40B4-BE49-F238E27FC236}">
                  <a16:creationId xmlns:a16="http://schemas.microsoft.com/office/drawing/2014/main" id="{29380223-2B01-441F-9F80-0F7A3FD95629}"/>
                </a:ext>
              </a:extLst>
            </p:cNvPr>
            <p:cNvSpPr/>
            <p:nvPr/>
          </p:nvSpPr>
          <p:spPr>
            <a:xfrm>
              <a:off x="940110" y="3101832"/>
              <a:ext cx="295220" cy="2952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checkmark_BURKEGREEN"/>
            <p:cNvPicPr>
              <a:picLocks noChangeAspect="1"/>
            </p:cNvPicPr>
            <p:nvPr/>
          </p:nvPicPr>
          <p:blipFill rotWithShape="1">
            <a:blip r:embed="rId4" cstate="hq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2010" t="11880" r="12010" b="11880"/>
            <a:stretch/>
          </p:blipFill>
          <p:spPr>
            <a:xfrm>
              <a:off x="977484" y="3138832"/>
              <a:ext cx="220471" cy="221220"/>
            </a:xfrm>
            <a:prstGeom prst="rect">
              <a:avLst/>
            </a:prstGeom>
          </p:spPr>
        </p:pic>
      </p:grpSp>
      <p:grpSp>
        <p:nvGrpSpPr>
          <p:cNvPr id="20" name="Group 19">
            <a:extLst>
              <a:ext uri="{FF2B5EF4-FFF2-40B4-BE49-F238E27FC236}">
                <a16:creationId xmlns:a16="http://schemas.microsoft.com/office/drawing/2014/main" id="{8E69BA62-B185-464E-9EBB-1CD1602E30D6}"/>
              </a:ext>
            </a:extLst>
          </p:cNvPr>
          <p:cNvGrpSpPr/>
          <p:nvPr/>
        </p:nvGrpSpPr>
        <p:grpSpPr>
          <a:xfrm>
            <a:off x="603818" y="4323435"/>
            <a:ext cx="202276" cy="202276"/>
            <a:chOff x="940110" y="3101832"/>
            <a:chExt cx="295220" cy="295220"/>
          </a:xfrm>
        </p:grpSpPr>
        <p:sp>
          <p:nvSpPr>
            <p:cNvPr id="21" name="Oval 20">
              <a:extLst>
                <a:ext uri="{FF2B5EF4-FFF2-40B4-BE49-F238E27FC236}">
                  <a16:creationId xmlns:a16="http://schemas.microsoft.com/office/drawing/2014/main" id="{CCFE9449-2F88-4FB3-B978-1DE7062CD63B}"/>
                </a:ext>
              </a:extLst>
            </p:cNvPr>
            <p:cNvSpPr/>
            <p:nvPr/>
          </p:nvSpPr>
          <p:spPr>
            <a:xfrm>
              <a:off x="940110" y="3101832"/>
              <a:ext cx="295220" cy="2952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pic>
          <p:nvPicPr>
            <p:cNvPr id="22" name="checkmark_BURKEGREEN">
              <a:extLst>
                <a:ext uri="{FF2B5EF4-FFF2-40B4-BE49-F238E27FC236}">
                  <a16:creationId xmlns:a16="http://schemas.microsoft.com/office/drawing/2014/main" id="{BAB4A81B-600B-43E6-8022-5AB60A84BF95}"/>
                </a:ext>
              </a:extLst>
            </p:cNvPr>
            <p:cNvPicPr>
              <a:picLocks noChangeAspect="1"/>
            </p:cNvPicPr>
            <p:nvPr/>
          </p:nvPicPr>
          <p:blipFill rotWithShape="1">
            <a:blip r:embed="rId4" cstate="hq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2010" t="11880" r="12010" b="11880"/>
            <a:stretch/>
          </p:blipFill>
          <p:spPr>
            <a:xfrm>
              <a:off x="977484" y="3138832"/>
              <a:ext cx="220471" cy="221220"/>
            </a:xfrm>
            <a:prstGeom prst="rect">
              <a:avLst/>
            </a:prstGeom>
          </p:spPr>
        </p:pic>
      </p:grpSp>
      <p:grpSp>
        <p:nvGrpSpPr>
          <p:cNvPr id="23" name="Group 22">
            <a:extLst>
              <a:ext uri="{FF2B5EF4-FFF2-40B4-BE49-F238E27FC236}">
                <a16:creationId xmlns:a16="http://schemas.microsoft.com/office/drawing/2014/main" id="{5A2552C6-8A38-4368-A71C-4850A624E007}"/>
              </a:ext>
            </a:extLst>
          </p:cNvPr>
          <p:cNvGrpSpPr/>
          <p:nvPr/>
        </p:nvGrpSpPr>
        <p:grpSpPr>
          <a:xfrm>
            <a:off x="603818" y="5245455"/>
            <a:ext cx="202276" cy="202276"/>
            <a:chOff x="940110" y="3101832"/>
            <a:chExt cx="295220" cy="295220"/>
          </a:xfrm>
        </p:grpSpPr>
        <p:sp>
          <p:nvSpPr>
            <p:cNvPr id="24" name="Oval 23">
              <a:extLst>
                <a:ext uri="{FF2B5EF4-FFF2-40B4-BE49-F238E27FC236}">
                  <a16:creationId xmlns:a16="http://schemas.microsoft.com/office/drawing/2014/main" id="{7005DBF4-D24F-4B1D-B3BE-5DCBEE944B9E}"/>
                </a:ext>
              </a:extLst>
            </p:cNvPr>
            <p:cNvSpPr/>
            <p:nvPr/>
          </p:nvSpPr>
          <p:spPr>
            <a:xfrm>
              <a:off x="940110" y="3101832"/>
              <a:ext cx="295220" cy="2952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checkmark_BURKEGREEN">
              <a:extLst>
                <a:ext uri="{FF2B5EF4-FFF2-40B4-BE49-F238E27FC236}">
                  <a16:creationId xmlns:a16="http://schemas.microsoft.com/office/drawing/2014/main" id="{8AE1ACC2-A4AF-4FAB-99E7-9AD8DBB731E7}"/>
                </a:ext>
              </a:extLst>
            </p:cNvPr>
            <p:cNvPicPr>
              <a:picLocks noChangeAspect="1"/>
            </p:cNvPicPr>
            <p:nvPr/>
          </p:nvPicPr>
          <p:blipFill rotWithShape="1">
            <a:blip r:embed="rId4" cstate="hq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2010" t="11880" r="12010" b="11880"/>
            <a:stretch/>
          </p:blipFill>
          <p:spPr>
            <a:xfrm>
              <a:off x="977484" y="3138832"/>
              <a:ext cx="220471" cy="221220"/>
            </a:xfrm>
            <a:prstGeom prst="rect">
              <a:avLst/>
            </a:prstGeom>
          </p:spPr>
        </p:pic>
      </p:grpSp>
      <p:sp>
        <p:nvSpPr>
          <p:cNvPr id="4" name="Slide Number Placeholder 3">
            <a:extLst>
              <a:ext uri="{FF2B5EF4-FFF2-40B4-BE49-F238E27FC236}">
                <a16:creationId xmlns:a16="http://schemas.microsoft.com/office/drawing/2014/main" id="{B72DAA99-77A6-47E9-8A49-D03F7D75918D}"/>
              </a:ext>
            </a:extLst>
          </p:cNvPr>
          <p:cNvSpPr>
            <a:spLocks noGrp="1"/>
          </p:cNvSpPr>
          <p:nvPr>
            <p:ph type="sldNum" sz="quarter" idx="4"/>
          </p:nvPr>
        </p:nvSpPr>
        <p:spPr/>
        <p:txBody>
          <a:bodyPr/>
          <a:lstStyle/>
          <a:p>
            <a:fld id="{A26DCA39-FE7E-4B33-9419-C9BB65BD885E}" type="slidenum">
              <a:rPr lang="en-US" smtClean="0"/>
              <a:pPr/>
              <a:t>11</a:t>
            </a:fld>
            <a:endParaRPr lang="en-US" dirty="0"/>
          </a:p>
        </p:txBody>
      </p:sp>
    </p:spTree>
    <p:extLst>
      <p:ext uri="{BB962C8B-B14F-4D97-AF65-F5344CB8AC3E}">
        <p14:creationId xmlns:p14="http://schemas.microsoft.com/office/powerpoint/2010/main" val="188081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365125"/>
            <a:ext cx="11089005" cy="549275"/>
          </a:xfrm>
        </p:spPr>
        <p:txBody>
          <a:bodyPr>
            <a:normAutofit fontScale="90000"/>
          </a:bodyPr>
          <a:lstStyle/>
          <a:p>
            <a:r>
              <a:rPr lang="en-US" dirty="0"/>
              <a:t>By understanding our strategic goals for the framework and applying the eating occasion definition,  we developed a data-driven eating occasion framework. </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939507" y="1554472"/>
            <a:ext cx="7250400" cy="4079998"/>
          </a:xfrm>
          <a:prstGeom prst="rect">
            <a:avLst/>
          </a:prstGeom>
        </p:spPr>
      </p:pic>
      <p:sp>
        <p:nvSpPr>
          <p:cNvPr id="9" name="Rectangle 20"/>
          <p:cNvSpPr/>
          <p:nvPr/>
        </p:nvSpPr>
        <p:spPr>
          <a:xfrm flipH="1">
            <a:off x="4842343" y="1374232"/>
            <a:ext cx="3927944" cy="4441656"/>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 name="Title 1">
            <a:extLst>
              <a:ext uri="{FF2B5EF4-FFF2-40B4-BE49-F238E27FC236}">
                <a16:creationId xmlns:a16="http://schemas.microsoft.com/office/drawing/2014/main" id="{1B6A0072-6442-F24B-B9DE-2E043CBAC82C}"/>
              </a:ext>
            </a:extLst>
          </p:cNvPr>
          <p:cNvSpPr txBox="1">
            <a:spLocks/>
          </p:cNvSpPr>
          <p:nvPr/>
        </p:nvSpPr>
        <p:spPr>
          <a:xfrm>
            <a:off x="155448" y="2122862"/>
            <a:ext cx="5844210" cy="1247308"/>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ranklin Gothic Medium" panose="020B0603020102020204" pitchFamily="34" charset="0"/>
                <a:ea typeface="+mj-ea"/>
                <a:cs typeface="+mj-cs"/>
              </a:rPr>
              <a:t>Our data comes directly from</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ranklin Gothic Medium" panose="020B0603020102020204" pitchFamily="34" charset="0"/>
                <a:ea typeface="+mj-ea"/>
                <a:cs typeface="+mj-cs"/>
              </a:rPr>
              <a:t>Consumers.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Franklin Gothic Medium" panose="020B0603020102020204"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ranklin Gothic Medium" panose="020B0603020102020204" pitchFamily="34" charset="0"/>
                <a:ea typeface="+mj-ea"/>
                <a:cs typeface="+mj-cs"/>
              </a:rPr>
              <a:t>We captured well over</a:t>
            </a:r>
          </a:p>
        </p:txBody>
      </p:sp>
      <p:sp>
        <p:nvSpPr>
          <p:cNvPr id="12" name="Rectangle 11">
            <a:extLst>
              <a:ext uri="{FF2B5EF4-FFF2-40B4-BE49-F238E27FC236}">
                <a16:creationId xmlns:a16="http://schemas.microsoft.com/office/drawing/2014/main" id="{E731825C-E91E-0F4F-B82C-0D463DFA3B18}"/>
              </a:ext>
            </a:extLst>
          </p:cNvPr>
          <p:cNvSpPr/>
          <p:nvPr/>
        </p:nvSpPr>
        <p:spPr>
          <a:xfrm>
            <a:off x="574413" y="3875130"/>
            <a:ext cx="181331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Medium Cond"/>
                <a:ea typeface="+mn-ea"/>
                <a:cs typeface="+mn-cs"/>
              </a:rPr>
              <a:t>eating occasions </a:t>
            </a:r>
            <a:endParaRPr kumimoji="0" lang="en-US" sz="20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F8DA010B-6925-2F44-B8E7-A9EAE679E65C}"/>
              </a:ext>
            </a:extLst>
          </p:cNvPr>
          <p:cNvSpPr/>
          <p:nvPr/>
        </p:nvSpPr>
        <p:spPr>
          <a:xfrm>
            <a:off x="2822303" y="3881811"/>
            <a:ext cx="255230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Medium Cond"/>
                <a:ea typeface="+mn-ea"/>
                <a:cs typeface="+mn-cs"/>
              </a:rPr>
              <a:t>consumers in     countries</a:t>
            </a:r>
            <a:endParaRPr kumimoji="0" lang="en-US" sz="2000" b="0" i="0" u="none" strike="noStrike" kern="1200" cap="none" spc="0" normalizeH="0" baseline="0" noProof="0" dirty="0">
              <a:ln>
                <a:noFill/>
              </a:ln>
              <a:solidFill>
                <a:prstClr val="black"/>
              </a:solidFill>
              <a:effectLst/>
              <a:uLnTx/>
              <a:uFillTx/>
              <a:latin typeface="Arial"/>
              <a:ea typeface="+mn-ea"/>
              <a:cs typeface="+mn-cs"/>
            </a:endParaRPr>
          </a:p>
        </p:txBody>
      </p:sp>
      <p:sp>
        <p:nvSpPr>
          <p:cNvPr id="14" name="Title 1">
            <a:extLst>
              <a:ext uri="{FF2B5EF4-FFF2-40B4-BE49-F238E27FC236}">
                <a16:creationId xmlns:a16="http://schemas.microsoft.com/office/drawing/2014/main" id="{43447197-E16E-2549-A86E-FE4512CD8185}"/>
              </a:ext>
            </a:extLst>
          </p:cNvPr>
          <p:cNvSpPr txBox="1">
            <a:spLocks/>
          </p:cNvSpPr>
          <p:nvPr/>
        </p:nvSpPr>
        <p:spPr>
          <a:xfrm>
            <a:off x="155448" y="4343007"/>
            <a:ext cx="5239911" cy="864754"/>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during the first quarter of 2019. This foundational data was captured via a diary where consumers provided information about all eating and drinking occasions over a 24-hour period.</a:t>
            </a:r>
          </a:p>
        </p:txBody>
      </p:sp>
      <p:sp>
        <p:nvSpPr>
          <p:cNvPr id="15" name="Title 1">
            <a:extLst>
              <a:ext uri="{FF2B5EF4-FFF2-40B4-BE49-F238E27FC236}">
                <a16:creationId xmlns:a16="http://schemas.microsoft.com/office/drawing/2014/main" id="{1B6A0072-6442-F24B-B9DE-2E043CBAC82C}"/>
              </a:ext>
            </a:extLst>
          </p:cNvPr>
          <p:cNvSpPr txBox="1">
            <a:spLocks/>
          </p:cNvSpPr>
          <p:nvPr/>
        </p:nvSpPr>
        <p:spPr>
          <a:xfrm>
            <a:off x="2350343" y="3930062"/>
            <a:ext cx="658368" cy="367225"/>
          </a:xfrm>
          <a:prstGeom prst="rect">
            <a:avLst/>
          </a:prstGeom>
          <a:noFill/>
        </p:spPr>
        <p:txBody>
          <a:bodyPr vert="horz" wrap="square" lIns="0" tIns="45720" rIns="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Medium Cond"/>
                <a:ea typeface="+mj-ea"/>
                <a:cs typeface="+mj-cs"/>
              </a:rPr>
              <a:t>from</a:t>
            </a:r>
          </a:p>
        </p:txBody>
      </p:sp>
      <p:sp>
        <p:nvSpPr>
          <p:cNvPr id="4" name="TextBox 3">
            <a:extLst>
              <a:ext uri="{FF2B5EF4-FFF2-40B4-BE49-F238E27FC236}">
                <a16:creationId xmlns:a16="http://schemas.microsoft.com/office/drawing/2014/main" id="{17D4066A-1985-4B4B-B6B0-BACB466270A4}"/>
              </a:ext>
            </a:extLst>
          </p:cNvPr>
          <p:cNvSpPr txBox="1"/>
          <p:nvPr/>
        </p:nvSpPr>
        <p:spPr>
          <a:xfrm>
            <a:off x="584087" y="3398598"/>
            <a:ext cx="1619354"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2347"/>
                </a:solidFill>
                <a:effectLst/>
                <a:uLnTx/>
                <a:uFillTx/>
                <a:latin typeface="Franklin Gothic Medium Cond"/>
                <a:ea typeface="+mn-ea"/>
                <a:cs typeface="+mn-cs"/>
              </a:rPr>
              <a:t>200, 000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TextBox 4">
            <a:extLst>
              <a:ext uri="{FF2B5EF4-FFF2-40B4-BE49-F238E27FC236}">
                <a16:creationId xmlns:a16="http://schemas.microsoft.com/office/drawing/2014/main" id="{C1231C16-BC4A-42E3-81C2-7DC1EC5FFC13}"/>
              </a:ext>
            </a:extLst>
          </p:cNvPr>
          <p:cNvSpPr txBox="1"/>
          <p:nvPr/>
        </p:nvSpPr>
        <p:spPr>
          <a:xfrm>
            <a:off x="2836818" y="3397507"/>
            <a:ext cx="1409360"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C2347"/>
                </a:solidFill>
                <a:effectLst/>
                <a:uLnTx/>
                <a:uFillTx/>
                <a:latin typeface="Franklin Gothic Medium Cond"/>
                <a:ea typeface="+mn-ea"/>
                <a:cs typeface="+mn-cs"/>
              </a:rPr>
              <a:t>40, 000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TextBox 5">
            <a:extLst>
              <a:ext uri="{FF2B5EF4-FFF2-40B4-BE49-F238E27FC236}">
                <a16:creationId xmlns:a16="http://schemas.microsoft.com/office/drawing/2014/main" id="{E8E35596-2B89-40F8-A23E-CCD5836ED0E5}"/>
              </a:ext>
            </a:extLst>
          </p:cNvPr>
          <p:cNvSpPr txBox="1"/>
          <p:nvPr/>
        </p:nvSpPr>
        <p:spPr>
          <a:xfrm>
            <a:off x="4074071" y="3888784"/>
            <a:ext cx="3593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Medium Cond"/>
                <a:ea typeface="+mn-ea"/>
                <a:cs typeface="+mn-cs"/>
              </a:rPr>
              <a:t> </a:t>
            </a:r>
            <a:r>
              <a:rPr kumimoji="0" lang="en-US" sz="2000" b="0" i="0" u="none" strike="noStrike" kern="1200" cap="none" spc="0" normalizeH="0" baseline="0" noProof="0" dirty="0">
                <a:ln>
                  <a:noFill/>
                </a:ln>
                <a:solidFill>
                  <a:prstClr val="black"/>
                </a:solidFill>
                <a:effectLst/>
                <a:uLnTx/>
                <a:uFillTx/>
                <a:latin typeface="Franklin Gothic Medium Cond"/>
                <a:ea typeface="+mn-ea"/>
                <a:cs typeface="+mn-cs"/>
              </a:rPr>
              <a:t>6</a:t>
            </a:r>
            <a:endParaRPr kumimoji="0" lang="en-IN" sz="20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Slide Number Placeholder 7">
            <a:extLst>
              <a:ext uri="{FF2B5EF4-FFF2-40B4-BE49-F238E27FC236}">
                <a16:creationId xmlns:a16="http://schemas.microsoft.com/office/drawing/2014/main" id="{C5D2E16C-3F84-4A33-9A86-C91A6DAEBFBB}"/>
              </a:ext>
            </a:extLst>
          </p:cNvPr>
          <p:cNvSpPr>
            <a:spLocks noGrp="1"/>
          </p:cNvSpPr>
          <p:nvPr>
            <p:ph type="sldNum" sz="quarter" idx="4"/>
          </p:nvPr>
        </p:nvSpPr>
        <p:spPr/>
        <p:txBody>
          <a:bodyPr/>
          <a:lstStyle/>
          <a:p>
            <a:fld id="{A26DCA39-FE7E-4B33-9419-C9BB65BD885E}" type="slidenum">
              <a:rPr lang="en-US" smtClean="0"/>
              <a:pPr/>
              <a:t>12</a:t>
            </a:fld>
            <a:endParaRPr lang="en-US" dirty="0"/>
          </a:p>
        </p:txBody>
      </p:sp>
    </p:spTree>
    <p:extLst>
      <p:ext uri="{BB962C8B-B14F-4D97-AF65-F5344CB8AC3E}">
        <p14:creationId xmlns:p14="http://schemas.microsoft.com/office/powerpoint/2010/main" val="55687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6950872" y="1494845"/>
            <a:ext cx="5241128" cy="4182474"/>
          </a:xfrm>
          <a:prstGeom prst="rect">
            <a:avLst/>
          </a:prstGeom>
        </p:spPr>
      </p:pic>
      <p:sp>
        <p:nvSpPr>
          <p:cNvPr id="22" name="Rectangle 20"/>
          <p:cNvSpPr/>
          <p:nvPr/>
        </p:nvSpPr>
        <p:spPr>
          <a:xfrm flipH="1">
            <a:off x="6934878" y="1406769"/>
            <a:ext cx="2550316" cy="4270550"/>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 name="Title 3"/>
          <p:cNvSpPr>
            <a:spLocks noGrp="1"/>
          </p:cNvSpPr>
          <p:nvPr>
            <p:ph type="title"/>
          </p:nvPr>
        </p:nvSpPr>
        <p:spPr/>
        <p:txBody>
          <a:bodyPr/>
          <a:lstStyle/>
          <a:p>
            <a:r>
              <a:rPr lang="en-US" dirty="0"/>
              <a:t>Sample &amp; Method</a:t>
            </a:r>
          </a:p>
        </p:txBody>
      </p:sp>
      <p:sp>
        <p:nvSpPr>
          <p:cNvPr id="6" name="Title 1"/>
          <p:cNvSpPr txBox="1">
            <a:spLocks/>
          </p:cNvSpPr>
          <p:nvPr/>
        </p:nvSpPr>
        <p:spPr>
          <a:xfrm>
            <a:off x="426720" y="1229051"/>
            <a:ext cx="7345679" cy="1655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Respondents represented in this report completed a 19-minute online interview. The interview included a consumption occasion diary providing information about all eating and drinking occasions over a 24-hour period.</a:t>
            </a:r>
          </a:p>
        </p:txBody>
      </p:sp>
      <p:sp>
        <p:nvSpPr>
          <p:cNvPr id="2" name="Table 17">
            <a:extLst>
              <a:ext uri="{FF2B5EF4-FFF2-40B4-BE49-F238E27FC236}">
                <a16:creationId xmlns:a16="http://schemas.microsoft.com/office/drawing/2014/main" id="{6C967575-E20A-459F-A276-2B6FB3F8D1D6}"/>
              </a:ext>
            </a:extLst>
          </p:cNvPr>
          <p:cNvSpPr txBox="1"/>
          <p:nvPr/>
        </p:nvSpPr>
        <p:spPr>
          <a:xfrm>
            <a:off x="1099090" y="3710524"/>
            <a:ext cx="1903190" cy="307777"/>
          </a:xfrm>
          <a:prstGeom prst="rect">
            <a:avLst/>
          </a:prstGeom>
          <a:noFill/>
          <a:ln>
            <a:noFill/>
          </a:ln>
        </p:spPr>
        <p:txBody>
          <a:bodyPr wrap="square" rtlCol="0">
            <a:spAutoFit/>
          </a:bodyPr>
          <a:lstStyle/>
          <a:p>
            <a:r>
              <a:rPr lang="en-US" sz="1400" b="0" kern="1200" dirty="0">
                <a:solidFill>
                  <a:schemeClr val="tx1">
                    <a:lumMod val="65000"/>
                    <a:lumOff val="35000"/>
                  </a:schemeClr>
                </a:solidFill>
                <a:latin typeface="+mj-lt"/>
                <a:ea typeface="+mn-ea"/>
                <a:cs typeface="+mn-cs"/>
              </a:rPr>
              <a:t>SAMPLE SIZE</a:t>
            </a:r>
            <a:endParaRPr lang="en-IN" sz="1400" dirty="0"/>
          </a:p>
        </p:txBody>
      </p:sp>
      <p:sp>
        <p:nvSpPr>
          <p:cNvPr id="20" name="Title 3"/>
          <p:cNvSpPr txBox="1">
            <a:spLocks/>
          </p:cNvSpPr>
          <p:nvPr/>
        </p:nvSpPr>
        <p:spPr>
          <a:xfrm>
            <a:off x="1099090" y="4964243"/>
            <a:ext cx="6204114" cy="9787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DB1348"/>
                </a:solidFill>
                <a:effectLst/>
                <a:uLnTx/>
                <a:uFillTx/>
                <a:latin typeface="Franklin Gothic Medium Cond"/>
                <a:ea typeface="+mj-ea"/>
                <a:cs typeface="+mj-cs"/>
              </a:rPr>
              <a:t>Census controls were implemented to ensure representivity among the Rep sample. When viewed as a total population, children age 4-12 and adults/teens age 13-70 have been weighted to match population proportions.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DB1348"/>
              </a:solidFill>
              <a:effectLst/>
              <a:uLnTx/>
              <a:uFillTx/>
              <a:latin typeface="Franklin Gothic Medium Cond"/>
              <a:ea typeface="+mj-ea"/>
              <a:cs typeface="+mj-cs"/>
            </a:endParaRPr>
          </a:p>
        </p:txBody>
      </p:sp>
      <p:graphicFrame>
        <p:nvGraphicFramePr>
          <p:cNvPr id="30" name="Table 29"/>
          <p:cNvGraphicFramePr>
            <a:graphicFrameLocks noGrp="1"/>
          </p:cNvGraphicFramePr>
          <p:nvPr/>
        </p:nvGraphicFramePr>
        <p:xfrm>
          <a:off x="1099090" y="3710524"/>
          <a:ext cx="3657600" cy="1097280"/>
        </p:xfrm>
        <a:graphic>
          <a:graphicData uri="http://schemas.openxmlformats.org/drawingml/2006/table">
            <a:tbl>
              <a:tblPr firstRow="1" bandRow="1">
                <a:tableStyleId>{5940675A-B579-460E-94D1-54222C63F5DA}</a:tableStyleId>
              </a:tblPr>
              <a:tblGrid>
                <a:gridCol w="2011680">
                  <a:extLst>
                    <a:ext uri="{9D8B030D-6E8A-4147-A177-3AD203B41FA5}">
                      <a16:colId xmlns:a16="http://schemas.microsoft.com/office/drawing/2014/main" val="3929240556"/>
                    </a:ext>
                  </a:extLst>
                </a:gridCol>
                <a:gridCol w="1645920">
                  <a:extLst>
                    <a:ext uri="{9D8B030D-6E8A-4147-A177-3AD203B41FA5}">
                      <a16:colId xmlns:a16="http://schemas.microsoft.com/office/drawing/2014/main" val="2358609535"/>
                    </a:ext>
                  </a:extLst>
                </a:gridCol>
              </a:tblGrid>
              <a:tr h="274320">
                <a:tc>
                  <a:txBody>
                    <a:bodyPr/>
                    <a:lstStyle/>
                    <a:p>
                      <a:endParaRPr lang="en-US" sz="1400" b="0" dirty="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0" kern="1200" dirty="0">
                          <a:solidFill>
                            <a:schemeClr val="tx1">
                              <a:lumMod val="65000"/>
                              <a:lumOff val="35000"/>
                            </a:schemeClr>
                          </a:solidFill>
                          <a:latin typeface="+mj-lt"/>
                          <a:ea typeface="+mn-ea"/>
                          <a:cs typeface="+mn-cs"/>
                        </a:rPr>
                        <a:t>TOTAL</a:t>
                      </a:r>
                      <a:r>
                        <a:rPr lang="en-US" sz="1400" b="0" kern="1200" baseline="0" dirty="0">
                          <a:solidFill>
                            <a:schemeClr val="tx1">
                              <a:lumMod val="65000"/>
                              <a:lumOff val="35000"/>
                            </a:schemeClr>
                          </a:solidFill>
                          <a:latin typeface="+mj-lt"/>
                          <a:ea typeface="+mn-ea"/>
                          <a:cs typeface="+mn-cs"/>
                        </a:rPr>
                        <a:t> AGE 4-70</a:t>
                      </a:r>
                      <a:endParaRPr lang="en-US" sz="1400" b="0" kern="1200" dirty="0">
                        <a:solidFill>
                          <a:schemeClr val="tx1">
                            <a:lumMod val="65000"/>
                            <a:lumOff val="3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7637919"/>
                  </a:ext>
                </a:extLst>
              </a:tr>
              <a:tr h="274320">
                <a:tc>
                  <a:txBody>
                    <a:bodyPr/>
                    <a:lstStyle/>
                    <a:p>
                      <a:pPr marL="0" algn="l" defTabSz="914400" rtl="0" eaLnBrk="1" latinLnBrk="0" hangingPunct="1"/>
                      <a:r>
                        <a:rPr lang="en-US" sz="1600" b="0" kern="1200" dirty="0">
                          <a:solidFill>
                            <a:schemeClr val="tx2"/>
                          </a:solidFill>
                          <a:latin typeface="+mj-lt"/>
                          <a:ea typeface="+mn-ea"/>
                          <a:cs typeface="+mn-cs"/>
                        </a:rPr>
                        <a:t>Consumption Occasions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kern="1200" dirty="0">
                          <a:solidFill>
                            <a:srgbClr val="DB1348"/>
                          </a:solidFill>
                          <a:latin typeface="+mj-lt"/>
                          <a:ea typeface="+mj-ea"/>
                          <a:cs typeface="+mj-cs"/>
                        </a:rPr>
                        <a:t>36,905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4076019"/>
                  </a:ext>
                </a:extLst>
              </a:tr>
              <a:tr h="274320">
                <a:tc>
                  <a:txBody>
                    <a:bodyPr/>
                    <a:lstStyle/>
                    <a:p>
                      <a:pPr marL="0" algn="l" defTabSz="914400" rtl="0" eaLnBrk="1" latinLnBrk="0" hangingPunct="1"/>
                      <a:r>
                        <a:rPr lang="en-US" sz="1600" b="0" kern="1200" dirty="0">
                          <a:solidFill>
                            <a:schemeClr val="tx2"/>
                          </a:solidFill>
                          <a:latin typeface="+mj-lt"/>
                          <a:ea typeface="+mn-ea"/>
                          <a:cs typeface="+mn-cs"/>
                        </a:rPr>
                        <a:t>Respondents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kern="1200" dirty="0">
                          <a:solidFill>
                            <a:srgbClr val="DB1348"/>
                          </a:solidFill>
                          <a:latin typeface="+mj-lt"/>
                          <a:ea typeface="+mj-ea"/>
                          <a:cs typeface="+mj-cs"/>
                        </a:rPr>
                        <a:t>8,769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6204601"/>
                  </a:ext>
                </a:extLst>
              </a:tr>
            </a:tbl>
          </a:graphicData>
        </a:graphic>
      </p:graphicFrame>
      <p:pic>
        <p:nvPicPr>
          <p:cNvPr id="9" name="Picture 8" descr="A close up of a logo&#10;&#10;Description automatically generated">
            <a:extLst>
              <a:ext uri="{FF2B5EF4-FFF2-40B4-BE49-F238E27FC236}">
                <a16:creationId xmlns:a16="http://schemas.microsoft.com/office/drawing/2014/main" id="{389804AF-911F-9948-8372-E0362EA1752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82139" y="4397718"/>
            <a:ext cx="566525" cy="566525"/>
          </a:xfrm>
          <a:prstGeom prst="rect">
            <a:avLst/>
          </a:prstGeom>
        </p:spPr>
      </p:pic>
      <p:pic>
        <p:nvPicPr>
          <p:cNvPr id="19" name="Picture 18">
            <a:extLst>
              <a:ext uri="{FF2B5EF4-FFF2-40B4-BE49-F238E27FC236}">
                <a16:creationId xmlns:a16="http://schemas.microsoft.com/office/drawing/2014/main" id="{5167766B-4C3B-284B-B052-09CBA2889F75}"/>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548119" y="3936740"/>
            <a:ext cx="460978" cy="460978"/>
          </a:xfrm>
          <a:prstGeom prst="rect">
            <a:avLst/>
          </a:prstGeom>
        </p:spPr>
      </p:pic>
      <p:pic>
        <p:nvPicPr>
          <p:cNvPr id="23" name="Picture 22">
            <a:extLst>
              <a:ext uri="{FF2B5EF4-FFF2-40B4-BE49-F238E27FC236}">
                <a16:creationId xmlns:a16="http://schemas.microsoft.com/office/drawing/2014/main" id="{CE9082B6-5095-5E49-9764-8F815EB62749}"/>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482140" y="5056961"/>
            <a:ext cx="526958" cy="526958"/>
          </a:xfrm>
          <a:prstGeom prst="rect">
            <a:avLst/>
          </a:prstGeom>
        </p:spPr>
      </p:pic>
      <p:sp>
        <p:nvSpPr>
          <p:cNvPr id="5" name="TextBox 4">
            <a:extLst>
              <a:ext uri="{FF2B5EF4-FFF2-40B4-BE49-F238E27FC236}">
                <a16:creationId xmlns:a16="http://schemas.microsoft.com/office/drawing/2014/main" id="{21939B7D-7941-4CE0-B9BE-A26C01B64739}"/>
              </a:ext>
            </a:extLst>
          </p:cNvPr>
          <p:cNvSpPr txBox="1"/>
          <p:nvPr/>
        </p:nvSpPr>
        <p:spPr>
          <a:xfrm>
            <a:off x="513804" y="2886566"/>
            <a:ext cx="6524152"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Medium Cond"/>
                <a:cs typeface="+mn-cs"/>
              </a:rPr>
              <a:t>Time Period: &lt;&gt;</a:t>
            </a:r>
          </a:p>
        </p:txBody>
      </p:sp>
      <p:sp>
        <p:nvSpPr>
          <p:cNvPr id="8" name="Slide Number Placeholder 7">
            <a:extLst>
              <a:ext uri="{FF2B5EF4-FFF2-40B4-BE49-F238E27FC236}">
                <a16:creationId xmlns:a16="http://schemas.microsoft.com/office/drawing/2014/main" id="{6F4002C7-8F60-49D5-A642-48948660B70F}"/>
              </a:ext>
            </a:extLst>
          </p:cNvPr>
          <p:cNvSpPr>
            <a:spLocks noGrp="1"/>
          </p:cNvSpPr>
          <p:nvPr>
            <p:ph type="sldNum" sz="quarter" idx="4"/>
          </p:nvPr>
        </p:nvSpPr>
        <p:spPr/>
        <p:txBody>
          <a:bodyPr/>
          <a:lstStyle/>
          <a:p>
            <a:fld id="{A26DCA39-FE7E-4B33-9419-C9BB65BD885E}" type="slidenum">
              <a:rPr lang="en-US" smtClean="0"/>
              <a:pPr/>
              <a:t>13</a:t>
            </a:fld>
            <a:endParaRPr lang="en-US" dirty="0"/>
          </a:p>
        </p:txBody>
      </p:sp>
    </p:spTree>
    <p:extLst>
      <p:ext uri="{BB962C8B-B14F-4D97-AF65-F5344CB8AC3E}">
        <p14:creationId xmlns:p14="http://schemas.microsoft.com/office/powerpoint/2010/main" val="291876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Kellogg’s </a:t>
            </a:r>
            <a:br>
              <a:rPr lang="en-US" dirty="0"/>
            </a:br>
            <a:r>
              <a:rPr lang="en-US" dirty="0"/>
              <a:t>Eating Occasion Framework</a:t>
            </a:r>
          </a:p>
        </p:txBody>
      </p:sp>
      <p:sp>
        <p:nvSpPr>
          <p:cNvPr id="5" name="Slide Number Placeholder 4">
            <a:extLst>
              <a:ext uri="{FF2B5EF4-FFF2-40B4-BE49-F238E27FC236}">
                <a16:creationId xmlns:a16="http://schemas.microsoft.com/office/drawing/2014/main" id="{48C6FC34-6B57-42EB-9AFA-1BDD93A5CF84}"/>
              </a:ext>
            </a:extLst>
          </p:cNvPr>
          <p:cNvSpPr>
            <a:spLocks noGrp="1"/>
          </p:cNvSpPr>
          <p:nvPr>
            <p:ph type="sldNum" sz="quarter" idx="4"/>
          </p:nvPr>
        </p:nvSpPr>
        <p:spPr/>
        <p:txBody>
          <a:bodyPr/>
          <a:lstStyle/>
          <a:p>
            <a:fld id="{A26DCA39-FE7E-4B33-9419-C9BB65BD885E}" type="slidenum">
              <a:rPr lang="en-US" smtClean="0"/>
              <a:pPr/>
              <a:t>14</a:t>
            </a:fld>
            <a:endParaRPr lang="en-US" dirty="0"/>
          </a:p>
        </p:txBody>
      </p:sp>
    </p:spTree>
    <p:extLst>
      <p:ext uri="{BB962C8B-B14F-4D97-AF65-F5344CB8AC3E}">
        <p14:creationId xmlns:p14="http://schemas.microsoft.com/office/powerpoint/2010/main" val="397899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0"/>
          <p:cNvGrpSpPr>
            <a:grpSpLocks noChangeAspect="1"/>
          </p:cNvGrpSpPr>
          <p:nvPr/>
        </p:nvGrpSpPr>
        <p:grpSpPr bwMode="auto">
          <a:xfrm>
            <a:off x="2773242" y="3065222"/>
            <a:ext cx="6467332" cy="3131439"/>
            <a:chOff x="1689" y="1795"/>
            <a:chExt cx="4302" cy="2083"/>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 y="1796"/>
              <a:ext cx="1916" cy="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 y="2055"/>
              <a:ext cx="201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19"/>
            <p:cNvSpPr>
              <a:spLocks/>
            </p:cNvSpPr>
            <p:nvPr/>
          </p:nvSpPr>
          <p:spPr bwMode="auto">
            <a:xfrm>
              <a:off x="1689" y="3855"/>
              <a:ext cx="4302" cy="13"/>
            </a:xfrm>
            <a:custGeom>
              <a:avLst/>
              <a:gdLst>
                <a:gd name="T0" fmla="*/ 4295 w 4302"/>
                <a:gd name="T1" fmla="*/ 13 h 13"/>
                <a:gd name="T2" fmla="*/ 7 w 4302"/>
                <a:gd name="T3" fmla="*/ 13 h 13"/>
                <a:gd name="T4" fmla="*/ 7 w 4302"/>
                <a:gd name="T5" fmla="*/ 13 h 13"/>
                <a:gd name="T6" fmla="*/ 4 w 4302"/>
                <a:gd name="T7" fmla="*/ 12 h 13"/>
                <a:gd name="T8" fmla="*/ 2 w 4302"/>
                <a:gd name="T9" fmla="*/ 11 h 13"/>
                <a:gd name="T10" fmla="*/ 1 w 4302"/>
                <a:gd name="T11" fmla="*/ 9 h 13"/>
                <a:gd name="T12" fmla="*/ 0 w 4302"/>
                <a:gd name="T13" fmla="*/ 6 h 13"/>
                <a:gd name="T14" fmla="*/ 0 w 4302"/>
                <a:gd name="T15" fmla="*/ 6 h 13"/>
                <a:gd name="T16" fmla="*/ 1 w 4302"/>
                <a:gd name="T17" fmla="*/ 3 h 13"/>
                <a:gd name="T18" fmla="*/ 2 w 4302"/>
                <a:gd name="T19" fmla="*/ 2 h 13"/>
                <a:gd name="T20" fmla="*/ 4 w 4302"/>
                <a:gd name="T21" fmla="*/ 0 h 13"/>
                <a:gd name="T22" fmla="*/ 7 w 4302"/>
                <a:gd name="T23" fmla="*/ 0 h 13"/>
                <a:gd name="T24" fmla="*/ 4295 w 4302"/>
                <a:gd name="T25" fmla="*/ 0 h 13"/>
                <a:gd name="T26" fmla="*/ 4295 w 4302"/>
                <a:gd name="T27" fmla="*/ 0 h 13"/>
                <a:gd name="T28" fmla="*/ 4298 w 4302"/>
                <a:gd name="T29" fmla="*/ 0 h 13"/>
                <a:gd name="T30" fmla="*/ 4300 w 4302"/>
                <a:gd name="T31" fmla="*/ 2 h 13"/>
                <a:gd name="T32" fmla="*/ 4301 w 4302"/>
                <a:gd name="T33" fmla="*/ 3 h 13"/>
                <a:gd name="T34" fmla="*/ 4302 w 4302"/>
                <a:gd name="T35" fmla="*/ 6 h 13"/>
                <a:gd name="T36" fmla="*/ 4302 w 4302"/>
                <a:gd name="T37" fmla="*/ 6 h 13"/>
                <a:gd name="T38" fmla="*/ 4301 w 4302"/>
                <a:gd name="T39" fmla="*/ 9 h 13"/>
                <a:gd name="T40" fmla="*/ 4300 w 4302"/>
                <a:gd name="T41" fmla="*/ 11 h 13"/>
                <a:gd name="T42" fmla="*/ 4298 w 4302"/>
                <a:gd name="T43" fmla="*/ 12 h 13"/>
                <a:gd name="T44" fmla="*/ 4295 w 4302"/>
                <a:gd name="T45" fmla="*/ 13 h 13"/>
                <a:gd name="T46" fmla="*/ 4295 w 4302"/>
                <a:gd name="T4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02" h="13">
                  <a:moveTo>
                    <a:pt x="4295" y="13"/>
                  </a:moveTo>
                  <a:lnTo>
                    <a:pt x="7" y="13"/>
                  </a:lnTo>
                  <a:lnTo>
                    <a:pt x="7" y="13"/>
                  </a:lnTo>
                  <a:lnTo>
                    <a:pt x="4" y="12"/>
                  </a:lnTo>
                  <a:lnTo>
                    <a:pt x="2" y="11"/>
                  </a:lnTo>
                  <a:lnTo>
                    <a:pt x="1" y="9"/>
                  </a:lnTo>
                  <a:lnTo>
                    <a:pt x="0" y="6"/>
                  </a:lnTo>
                  <a:lnTo>
                    <a:pt x="0" y="6"/>
                  </a:lnTo>
                  <a:lnTo>
                    <a:pt x="1" y="3"/>
                  </a:lnTo>
                  <a:lnTo>
                    <a:pt x="2" y="2"/>
                  </a:lnTo>
                  <a:lnTo>
                    <a:pt x="4" y="0"/>
                  </a:lnTo>
                  <a:lnTo>
                    <a:pt x="7" y="0"/>
                  </a:lnTo>
                  <a:lnTo>
                    <a:pt x="4295" y="0"/>
                  </a:lnTo>
                  <a:lnTo>
                    <a:pt x="4295" y="0"/>
                  </a:lnTo>
                  <a:lnTo>
                    <a:pt x="4298" y="0"/>
                  </a:lnTo>
                  <a:lnTo>
                    <a:pt x="4300" y="2"/>
                  </a:lnTo>
                  <a:lnTo>
                    <a:pt x="4301" y="3"/>
                  </a:lnTo>
                  <a:lnTo>
                    <a:pt x="4302" y="6"/>
                  </a:lnTo>
                  <a:lnTo>
                    <a:pt x="4302" y="6"/>
                  </a:lnTo>
                  <a:lnTo>
                    <a:pt x="4301" y="9"/>
                  </a:lnTo>
                  <a:lnTo>
                    <a:pt x="4300" y="11"/>
                  </a:lnTo>
                  <a:lnTo>
                    <a:pt x="4298" y="12"/>
                  </a:lnTo>
                  <a:lnTo>
                    <a:pt x="4295" y="13"/>
                  </a:lnTo>
                  <a:lnTo>
                    <a:pt x="4295" y="13"/>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Freeform 20"/>
            <p:cNvSpPr>
              <a:spLocks/>
            </p:cNvSpPr>
            <p:nvPr/>
          </p:nvSpPr>
          <p:spPr bwMode="auto">
            <a:xfrm>
              <a:off x="3784" y="1795"/>
              <a:ext cx="35" cy="9"/>
            </a:xfrm>
            <a:custGeom>
              <a:avLst/>
              <a:gdLst>
                <a:gd name="T0" fmla="*/ 4 w 35"/>
                <a:gd name="T1" fmla="*/ 9 h 9"/>
                <a:gd name="T2" fmla="*/ 4 w 35"/>
                <a:gd name="T3" fmla="*/ 9 h 9"/>
                <a:gd name="T4" fmla="*/ 3 w 35"/>
                <a:gd name="T5" fmla="*/ 9 h 9"/>
                <a:gd name="T6" fmla="*/ 1 w 35"/>
                <a:gd name="T7" fmla="*/ 8 h 9"/>
                <a:gd name="T8" fmla="*/ 0 w 35"/>
                <a:gd name="T9" fmla="*/ 7 h 9"/>
                <a:gd name="T10" fmla="*/ 0 w 35"/>
                <a:gd name="T11" fmla="*/ 4 h 9"/>
                <a:gd name="T12" fmla="*/ 0 w 35"/>
                <a:gd name="T13" fmla="*/ 4 h 9"/>
                <a:gd name="T14" fmla="*/ 0 w 35"/>
                <a:gd name="T15" fmla="*/ 3 h 9"/>
                <a:gd name="T16" fmla="*/ 1 w 35"/>
                <a:gd name="T17" fmla="*/ 1 h 9"/>
                <a:gd name="T18" fmla="*/ 2 w 35"/>
                <a:gd name="T19" fmla="*/ 0 h 9"/>
                <a:gd name="T20" fmla="*/ 4 w 35"/>
                <a:gd name="T21" fmla="*/ 0 h 9"/>
                <a:gd name="T22" fmla="*/ 4 w 35"/>
                <a:gd name="T23" fmla="*/ 0 h 9"/>
                <a:gd name="T24" fmla="*/ 31 w 35"/>
                <a:gd name="T25" fmla="*/ 0 h 9"/>
                <a:gd name="T26" fmla="*/ 31 w 35"/>
                <a:gd name="T27" fmla="*/ 0 h 9"/>
                <a:gd name="T28" fmla="*/ 31 w 35"/>
                <a:gd name="T29" fmla="*/ 0 h 9"/>
                <a:gd name="T30" fmla="*/ 31 w 35"/>
                <a:gd name="T31" fmla="*/ 0 h 9"/>
                <a:gd name="T32" fmla="*/ 33 w 35"/>
                <a:gd name="T33" fmla="*/ 0 h 9"/>
                <a:gd name="T34" fmla="*/ 34 w 35"/>
                <a:gd name="T35" fmla="*/ 1 h 9"/>
                <a:gd name="T36" fmla="*/ 35 w 35"/>
                <a:gd name="T37" fmla="*/ 2 h 9"/>
                <a:gd name="T38" fmla="*/ 35 w 35"/>
                <a:gd name="T39" fmla="*/ 4 h 9"/>
                <a:gd name="T40" fmla="*/ 35 w 35"/>
                <a:gd name="T41" fmla="*/ 4 h 9"/>
                <a:gd name="T42" fmla="*/ 35 w 35"/>
                <a:gd name="T43" fmla="*/ 6 h 9"/>
                <a:gd name="T44" fmla="*/ 34 w 35"/>
                <a:gd name="T45" fmla="*/ 7 h 9"/>
                <a:gd name="T46" fmla="*/ 33 w 35"/>
                <a:gd name="T47" fmla="*/ 8 h 9"/>
                <a:gd name="T48" fmla="*/ 31 w 35"/>
                <a:gd name="T49" fmla="*/ 9 h 9"/>
                <a:gd name="T50" fmla="*/ 31 w 35"/>
                <a:gd name="T51" fmla="*/ 9 h 9"/>
                <a:gd name="T52" fmla="*/ 4 w 35"/>
                <a:gd name="T53" fmla="*/ 9 h 9"/>
                <a:gd name="T54" fmla="*/ 4 w 35"/>
                <a:gd name="T55" fmla="*/ 9 h 9"/>
                <a:gd name="T56" fmla="*/ 4 w 35"/>
                <a:gd name="T57" fmla="*/ 9 h 9"/>
                <a:gd name="T58" fmla="*/ 4 w 35"/>
                <a:gd name="T5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9">
                  <a:moveTo>
                    <a:pt x="4" y="9"/>
                  </a:moveTo>
                  <a:lnTo>
                    <a:pt x="4" y="9"/>
                  </a:lnTo>
                  <a:lnTo>
                    <a:pt x="3" y="9"/>
                  </a:lnTo>
                  <a:lnTo>
                    <a:pt x="1" y="8"/>
                  </a:lnTo>
                  <a:lnTo>
                    <a:pt x="0" y="7"/>
                  </a:lnTo>
                  <a:lnTo>
                    <a:pt x="0" y="4"/>
                  </a:lnTo>
                  <a:lnTo>
                    <a:pt x="0" y="4"/>
                  </a:lnTo>
                  <a:lnTo>
                    <a:pt x="0" y="3"/>
                  </a:lnTo>
                  <a:lnTo>
                    <a:pt x="1" y="1"/>
                  </a:lnTo>
                  <a:lnTo>
                    <a:pt x="2" y="0"/>
                  </a:lnTo>
                  <a:lnTo>
                    <a:pt x="4" y="0"/>
                  </a:lnTo>
                  <a:lnTo>
                    <a:pt x="4" y="0"/>
                  </a:lnTo>
                  <a:lnTo>
                    <a:pt x="31" y="0"/>
                  </a:lnTo>
                  <a:lnTo>
                    <a:pt x="31" y="0"/>
                  </a:lnTo>
                  <a:lnTo>
                    <a:pt x="31" y="0"/>
                  </a:lnTo>
                  <a:lnTo>
                    <a:pt x="31" y="0"/>
                  </a:lnTo>
                  <a:lnTo>
                    <a:pt x="33" y="0"/>
                  </a:lnTo>
                  <a:lnTo>
                    <a:pt x="34" y="1"/>
                  </a:lnTo>
                  <a:lnTo>
                    <a:pt x="35" y="2"/>
                  </a:lnTo>
                  <a:lnTo>
                    <a:pt x="35" y="4"/>
                  </a:lnTo>
                  <a:lnTo>
                    <a:pt x="35" y="4"/>
                  </a:lnTo>
                  <a:lnTo>
                    <a:pt x="35" y="6"/>
                  </a:lnTo>
                  <a:lnTo>
                    <a:pt x="34" y="7"/>
                  </a:lnTo>
                  <a:lnTo>
                    <a:pt x="33" y="8"/>
                  </a:lnTo>
                  <a:lnTo>
                    <a:pt x="31" y="9"/>
                  </a:lnTo>
                  <a:lnTo>
                    <a:pt x="31" y="9"/>
                  </a:lnTo>
                  <a:lnTo>
                    <a:pt x="4" y="9"/>
                  </a:lnTo>
                  <a:lnTo>
                    <a:pt x="4" y="9"/>
                  </a:lnTo>
                  <a:lnTo>
                    <a:pt x="4" y="9"/>
                  </a:lnTo>
                  <a:lnTo>
                    <a:pt x="4" y="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2" name="Freeform 22"/>
            <p:cNvSpPr>
              <a:spLocks/>
            </p:cNvSpPr>
            <p:nvPr/>
          </p:nvSpPr>
          <p:spPr bwMode="auto">
            <a:xfrm>
              <a:off x="1773" y="3805"/>
              <a:ext cx="9" cy="35"/>
            </a:xfrm>
            <a:custGeom>
              <a:avLst/>
              <a:gdLst>
                <a:gd name="T0" fmla="*/ 5 w 9"/>
                <a:gd name="T1" fmla="*/ 35 h 35"/>
                <a:gd name="T2" fmla="*/ 5 w 9"/>
                <a:gd name="T3" fmla="*/ 35 h 35"/>
                <a:gd name="T4" fmla="*/ 5 w 9"/>
                <a:gd name="T5" fmla="*/ 35 h 35"/>
                <a:gd name="T6" fmla="*/ 5 w 9"/>
                <a:gd name="T7" fmla="*/ 35 h 35"/>
                <a:gd name="T8" fmla="*/ 2 w 9"/>
                <a:gd name="T9" fmla="*/ 35 h 35"/>
                <a:gd name="T10" fmla="*/ 1 w 9"/>
                <a:gd name="T11" fmla="*/ 34 h 35"/>
                <a:gd name="T12" fmla="*/ 0 w 9"/>
                <a:gd name="T13" fmla="*/ 32 h 35"/>
                <a:gd name="T14" fmla="*/ 0 w 9"/>
                <a:gd name="T15" fmla="*/ 31 h 35"/>
                <a:gd name="T16" fmla="*/ 0 w 9"/>
                <a:gd name="T17" fmla="*/ 31 h 35"/>
                <a:gd name="T18" fmla="*/ 0 w 9"/>
                <a:gd name="T19" fmla="*/ 4 h 35"/>
                <a:gd name="T20" fmla="*/ 0 w 9"/>
                <a:gd name="T21" fmla="*/ 4 h 35"/>
                <a:gd name="T22" fmla="*/ 1 w 9"/>
                <a:gd name="T23" fmla="*/ 2 h 35"/>
                <a:gd name="T24" fmla="*/ 2 w 9"/>
                <a:gd name="T25" fmla="*/ 1 h 35"/>
                <a:gd name="T26" fmla="*/ 3 w 9"/>
                <a:gd name="T27" fmla="*/ 0 h 35"/>
                <a:gd name="T28" fmla="*/ 5 w 9"/>
                <a:gd name="T29" fmla="*/ 0 h 35"/>
                <a:gd name="T30" fmla="*/ 5 w 9"/>
                <a:gd name="T31" fmla="*/ 0 h 35"/>
                <a:gd name="T32" fmla="*/ 7 w 9"/>
                <a:gd name="T33" fmla="*/ 0 h 35"/>
                <a:gd name="T34" fmla="*/ 8 w 9"/>
                <a:gd name="T35" fmla="*/ 1 h 35"/>
                <a:gd name="T36" fmla="*/ 9 w 9"/>
                <a:gd name="T37" fmla="*/ 2 h 35"/>
                <a:gd name="T38" fmla="*/ 9 w 9"/>
                <a:gd name="T39" fmla="*/ 4 h 35"/>
                <a:gd name="T40" fmla="*/ 9 w 9"/>
                <a:gd name="T41" fmla="*/ 4 h 35"/>
                <a:gd name="T42" fmla="*/ 9 w 9"/>
                <a:gd name="T43" fmla="*/ 31 h 35"/>
                <a:gd name="T44" fmla="*/ 9 w 9"/>
                <a:gd name="T45" fmla="*/ 31 h 35"/>
                <a:gd name="T46" fmla="*/ 9 w 9"/>
                <a:gd name="T47" fmla="*/ 32 h 35"/>
                <a:gd name="T48" fmla="*/ 8 w 9"/>
                <a:gd name="T49" fmla="*/ 34 h 35"/>
                <a:gd name="T50" fmla="*/ 6 w 9"/>
                <a:gd name="T51" fmla="*/ 35 h 35"/>
                <a:gd name="T52" fmla="*/ 5 w 9"/>
                <a:gd name="T53" fmla="*/ 35 h 35"/>
                <a:gd name="T54" fmla="*/ 5 w 9"/>
                <a:gd name="T5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35">
                  <a:moveTo>
                    <a:pt x="5" y="35"/>
                  </a:moveTo>
                  <a:lnTo>
                    <a:pt x="5" y="35"/>
                  </a:lnTo>
                  <a:lnTo>
                    <a:pt x="5" y="35"/>
                  </a:lnTo>
                  <a:lnTo>
                    <a:pt x="5" y="35"/>
                  </a:lnTo>
                  <a:lnTo>
                    <a:pt x="2" y="35"/>
                  </a:lnTo>
                  <a:lnTo>
                    <a:pt x="1" y="34"/>
                  </a:lnTo>
                  <a:lnTo>
                    <a:pt x="0" y="32"/>
                  </a:lnTo>
                  <a:lnTo>
                    <a:pt x="0" y="31"/>
                  </a:lnTo>
                  <a:lnTo>
                    <a:pt x="0" y="31"/>
                  </a:lnTo>
                  <a:lnTo>
                    <a:pt x="0" y="4"/>
                  </a:lnTo>
                  <a:lnTo>
                    <a:pt x="0" y="4"/>
                  </a:lnTo>
                  <a:lnTo>
                    <a:pt x="1" y="2"/>
                  </a:lnTo>
                  <a:lnTo>
                    <a:pt x="2" y="1"/>
                  </a:lnTo>
                  <a:lnTo>
                    <a:pt x="3" y="0"/>
                  </a:lnTo>
                  <a:lnTo>
                    <a:pt x="5" y="0"/>
                  </a:lnTo>
                  <a:lnTo>
                    <a:pt x="5" y="0"/>
                  </a:lnTo>
                  <a:lnTo>
                    <a:pt x="7" y="0"/>
                  </a:lnTo>
                  <a:lnTo>
                    <a:pt x="8" y="1"/>
                  </a:lnTo>
                  <a:lnTo>
                    <a:pt x="9" y="2"/>
                  </a:lnTo>
                  <a:lnTo>
                    <a:pt x="9" y="4"/>
                  </a:lnTo>
                  <a:lnTo>
                    <a:pt x="9" y="4"/>
                  </a:lnTo>
                  <a:lnTo>
                    <a:pt x="9" y="31"/>
                  </a:lnTo>
                  <a:lnTo>
                    <a:pt x="9" y="31"/>
                  </a:lnTo>
                  <a:lnTo>
                    <a:pt x="9" y="32"/>
                  </a:lnTo>
                  <a:lnTo>
                    <a:pt x="8" y="34"/>
                  </a:lnTo>
                  <a:lnTo>
                    <a:pt x="6" y="35"/>
                  </a:lnTo>
                  <a:lnTo>
                    <a:pt x="5" y="35"/>
                  </a:lnTo>
                  <a:lnTo>
                    <a:pt x="5" y="35"/>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Freeform 25"/>
            <p:cNvSpPr>
              <a:spLocks/>
            </p:cNvSpPr>
            <p:nvPr/>
          </p:nvSpPr>
          <p:spPr bwMode="auto">
            <a:xfrm>
              <a:off x="3806" y="1795"/>
              <a:ext cx="35" cy="9"/>
            </a:xfrm>
            <a:custGeom>
              <a:avLst/>
              <a:gdLst>
                <a:gd name="T0" fmla="*/ 31 w 35"/>
                <a:gd name="T1" fmla="*/ 9 h 9"/>
                <a:gd name="T2" fmla="*/ 31 w 35"/>
                <a:gd name="T3" fmla="*/ 9 h 9"/>
                <a:gd name="T4" fmla="*/ 33 w 35"/>
                <a:gd name="T5" fmla="*/ 9 h 9"/>
                <a:gd name="T6" fmla="*/ 34 w 35"/>
                <a:gd name="T7" fmla="*/ 8 h 9"/>
                <a:gd name="T8" fmla="*/ 35 w 35"/>
                <a:gd name="T9" fmla="*/ 7 h 9"/>
                <a:gd name="T10" fmla="*/ 35 w 35"/>
                <a:gd name="T11" fmla="*/ 4 h 9"/>
                <a:gd name="T12" fmla="*/ 35 w 35"/>
                <a:gd name="T13" fmla="*/ 4 h 9"/>
                <a:gd name="T14" fmla="*/ 35 w 35"/>
                <a:gd name="T15" fmla="*/ 3 h 9"/>
                <a:gd name="T16" fmla="*/ 34 w 35"/>
                <a:gd name="T17" fmla="*/ 1 h 9"/>
                <a:gd name="T18" fmla="*/ 33 w 35"/>
                <a:gd name="T19" fmla="*/ 0 h 9"/>
                <a:gd name="T20" fmla="*/ 31 w 35"/>
                <a:gd name="T21" fmla="*/ 0 h 9"/>
                <a:gd name="T22" fmla="*/ 31 w 35"/>
                <a:gd name="T23" fmla="*/ 0 h 9"/>
                <a:gd name="T24" fmla="*/ 4 w 35"/>
                <a:gd name="T25" fmla="*/ 0 h 9"/>
                <a:gd name="T26" fmla="*/ 4 w 35"/>
                <a:gd name="T27" fmla="*/ 0 h 9"/>
                <a:gd name="T28" fmla="*/ 4 w 35"/>
                <a:gd name="T29" fmla="*/ 0 h 9"/>
                <a:gd name="T30" fmla="*/ 4 w 35"/>
                <a:gd name="T31" fmla="*/ 0 h 9"/>
                <a:gd name="T32" fmla="*/ 3 w 35"/>
                <a:gd name="T33" fmla="*/ 0 h 9"/>
                <a:gd name="T34" fmla="*/ 1 w 35"/>
                <a:gd name="T35" fmla="*/ 1 h 9"/>
                <a:gd name="T36" fmla="*/ 1 w 35"/>
                <a:gd name="T37" fmla="*/ 2 h 9"/>
                <a:gd name="T38" fmla="*/ 0 w 35"/>
                <a:gd name="T39" fmla="*/ 4 h 9"/>
                <a:gd name="T40" fmla="*/ 0 w 35"/>
                <a:gd name="T41" fmla="*/ 4 h 9"/>
                <a:gd name="T42" fmla="*/ 1 w 35"/>
                <a:gd name="T43" fmla="*/ 6 h 9"/>
                <a:gd name="T44" fmla="*/ 1 w 35"/>
                <a:gd name="T45" fmla="*/ 7 h 9"/>
                <a:gd name="T46" fmla="*/ 3 w 35"/>
                <a:gd name="T47" fmla="*/ 8 h 9"/>
                <a:gd name="T48" fmla="*/ 4 w 35"/>
                <a:gd name="T49" fmla="*/ 9 h 9"/>
                <a:gd name="T50" fmla="*/ 4 w 35"/>
                <a:gd name="T51" fmla="*/ 9 h 9"/>
                <a:gd name="T52" fmla="*/ 31 w 35"/>
                <a:gd name="T53" fmla="*/ 9 h 9"/>
                <a:gd name="T54" fmla="*/ 31 w 35"/>
                <a:gd name="T55" fmla="*/ 9 h 9"/>
                <a:gd name="T56" fmla="*/ 31 w 35"/>
                <a:gd name="T57" fmla="*/ 9 h 9"/>
                <a:gd name="T58" fmla="*/ 31 w 35"/>
                <a:gd name="T5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9">
                  <a:moveTo>
                    <a:pt x="31" y="9"/>
                  </a:moveTo>
                  <a:lnTo>
                    <a:pt x="31" y="9"/>
                  </a:lnTo>
                  <a:lnTo>
                    <a:pt x="33" y="9"/>
                  </a:lnTo>
                  <a:lnTo>
                    <a:pt x="34" y="8"/>
                  </a:lnTo>
                  <a:lnTo>
                    <a:pt x="35" y="7"/>
                  </a:lnTo>
                  <a:lnTo>
                    <a:pt x="35" y="4"/>
                  </a:lnTo>
                  <a:lnTo>
                    <a:pt x="35" y="4"/>
                  </a:lnTo>
                  <a:lnTo>
                    <a:pt x="35" y="3"/>
                  </a:lnTo>
                  <a:lnTo>
                    <a:pt x="34" y="1"/>
                  </a:lnTo>
                  <a:lnTo>
                    <a:pt x="33" y="0"/>
                  </a:lnTo>
                  <a:lnTo>
                    <a:pt x="31" y="0"/>
                  </a:lnTo>
                  <a:lnTo>
                    <a:pt x="31" y="0"/>
                  </a:lnTo>
                  <a:lnTo>
                    <a:pt x="4" y="0"/>
                  </a:lnTo>
                  <a:lnTo>
                    <a:pt x="4" y="0"/>
                  </a:lnTo>
                  <a:lnTo>
                    <a:pt x="4" y="0"/>
                  </a:lnTo>
                  <a:lnTo>
                    <a:pt x="4" y="0"/>
                  </a:lnTo>
                  <a:lnTo>
                    <a:pt x="3" y="0"/>
                  </a:lnTo>
                  <a:lnTo>
                    <a:pt x="1" y="1"/>
                  </a:lnTo>
                  <a:lnTo>
                    <a:pt x="1" y="2"/>
                  </a:lnTo>
                  <a:lnTo>
                    <a:pt x="0" y="4"/>
                  </a:lnTo>
                  <a:lnTo>
                    <a:pt x="0" y="4"/>
                  </a:lnTo>
                  <a:lnTo>
                    <a:pt x="1" y="6"/>
                  </a:lnTo>
                  <a:lnTo>
                    <a:pt x="1" y="7"/>
                  </a:lnTo>
                  <a:lnTo>
                    <a:pt x="3" y="8"/>
                  </a:lnTo>
                  <a:lnTo>
                    <a:pt x="4" y="9"/>
                  </a:lnTo>
                  <a:lnTo>
                    <a:pt x="4" y="9"/>
                  </a:lnTo>
                  <a:lnTo>
                    <a:pt x="31" y="9"/>
                  </a:lnTo>
                  <a:lnTo>
                    <a:pt x="31" y="9"/>
                  </a:lnTo>
                  <a:lnTo>
                    <a:pt x="31" y="9"/>
                  </a:lnTo>
                  <a:lnTo>
                    <a:pt x="31" y="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7" name="Freeform 27"/>
            <p:cNvSpPr>
              <a:spLocks/>
            </p:cNvSpPr>
            <p:nvPr/>
          </p:nvSpPr>
          <p:spPr bwMode="auto">
            <a:xfrm>
              <a:off x="5843" y="3805"/>
              <a:ext cx="10" cy="35"/>
            </a:xfrm>
            <a:custGeom>
              <a:avLst/>
              <a:gdLst>
                <a:gd name="T0" fmla="*/ 5 w 10"/>
                <a:gd name="T1" fmla="*/ 35 h 35"/>
                <a:gd name="T2" fmla="*/ 5 w 10"/>
                <a:gd name="T3" fmla="*/ 35 h 35"/>
                <a:gd name="T4" fmla="*/ 5 w 10"/>
                <a:gd name="T5" fmla="*/ 35 h 35"/>
                <a:gd name="T6" fmla="*/ 5 w 10"/>
                <a:gd name="T7" fmla="*/ 35 h 35"/>
                <a:gd name="T8" fmla="*/ 6 w 10"/>
                <a:gd name="T9" fmla="*/ 35 h 35"/>
                <a:gd name="T10" fmla="*/ 7 w 10"/>
                <a:gd name="T11" fmla="*/ 34 h 35"/>
                <a:gd name="T12" fmla="*/ 9 w 10"/>
                <a:gd name="T13" fmla="*/ 32 h 35"/>
                <a:gd name="T14" fmla="*/ 10 w 10"/>
                <a:gd name="T15" fmla="*/ 31 h 35"/>
                <a:gd name="T16" fmla="*/ 10 w 10"/>
                <a:gd name="T17" fmla="*/ 31 h 35"/>
                <a:gd name="T18" fmla="*/ 9 w 10"/>
                <a:gd name="T19" fmla="*/ 4 h 35"/>
                <a:gd name="T20" fmla="*/ 9 w 10"/>
                <a:gd name="T21" fmla="*/ 4 h 35"/>
                <a:gd name="T22" fmla="*/ 9 w 10"/>
                <a:gd name="T23" fmla="*/ 2 h 35"/>
                <a:gd name="T24" fmla="*/ 7 w 10"/>
                <a:gd name="T25" fmla="*/ 1 h 35"/>
                <a:gd name="T26" fmla="*/ 6 w 10"/>
                <a:gd name="T27" fmla="*/ 0 h 35"/>
                <a:gd name="T28" fmla="*/ 4 w 10"/>
                <a:gd name="T29" fmla="*/ 0 h 35"/>
                <a:gd name="T30" fmla="*/ 4 w 10"/>
                <a:gd name="T31" fmla="*/ 0 h 35"/>
                <a:gd name="T32" fmla="*/ 2 w 10"/>
                <a:gd name="T33" fmla="*/ 0 h 35"/>
                <a:gd name="T34" fmla="*/ 1 w 10"/>
                <a:gd name="T35" fmla="*/ 1 h 35"/>
                <a:gd name="T36" fmla="*/ 0 w 10"/>
                <a:gd name="T37" fmla="*/ 2 h 35"/>
                <a:gd name="T38" fmla="*/ 0 w 10"/>
                <a:gd name="T39" fmla="*/ 4 h 35"/>
                <a:gd name="T40" fmla="*/ 0 w 10"/>
                <a:gd name="T41" fmla="*/ 4 h 35"/>
                <a:gd name="T42" fmla="*/ 1 w 10"/>
                <a:gd name="T43" fmla="*/ 31 h 35"/>
                <a:gd name="T44" fmla="*/ 1 w 10"/>
                <a:gd name="T45" fmla="*/ 31 h 35"/>
                <a:gd name="T46" fmla="*/ 1 w 10"/>
                <a:gd name="T47" fmla="*/ 32 h 35"/>
                <a:gd name="T48" fmla="*/ 2 w 10"/>
                <a:gd name="T49" fmla="*/ 34 h 35"/>
                <a:gd name="T50" fmla="*/ 3 w 10"/>
                <a:gd name="T51" fmla="*/ 35 h 35"/>
                <a:gd name="T52" fmla="*/ 5 w 10"/>
                <a:gd name="T53" fmla="*/ 35 h 35"/>
                <a:gd name="T54" fmla="*/ 5 w 10"/>
                <a:gd name="T5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 h="35">
                  <a:moveTo>
                    <a:pt x="5" y="35"/>
                  </a:moveTo>
                  <a:lnTo>
                    <a:pt x="5" y="35"/>
                  </a:lnTo>
                  <a:lnTo>
                    <a:pt x="5" y="35"/>
                  </a:lnTo>
                  <a:lnTo>
                    <a:pt x="5" y="35"/>
                  </a:lnTo>
                  <a:lnTo>
                    <a:pt x="6" y="35"/>
                  </a:lnTo>
                  <a:lnTo>
                    <a:pt x="7" y="34"/>
                  </a:lnTo>
                  <a:lnTo>
                    <a:pt x="9" y="32"/>
                  </a:lnTo>
                  <a:lnTo>
                    <a:pt x="10" y="31"/>
                  </a:lnTo>
                  <a:lnTo>
                    <a:pt x="10" y="31"/>
                  </a:lnTo>
                  <a:lnTo>
                    <a:pt x="9" y="4"/>
                  </a:lnTo>
                  <a:lnTo>
                    <a:pt x="9" y="4"/>
                  </a:lnTo>
                  <a:lnTo>
                    <a:pt x="9" y="2"/>
                  </a:lnTo>
                  <a:lnTo>
                    <a:pt x="7" y="1"/>
                  </a:lnTo>
                  <a:lnTo>
                    <a:pt x="6" y="0"/>
                  </a:lnTo>
                  <a:lnTo>
                    <a:pt x="4" y="0"/>
                  </a:lnTo>
                  <a:lnTo>
                    <a:pt x="4" y="0"/>
                  </a:lnTo>
                  <a:lnTo>
                    <a:pt x="2" y="0"/>
                  </a:lnTo>
                  <a:lnTo>
                    <a:pt x="1" y="1"/>
                  </a:lnTo>
                  <a:lnTo>
                    <a:pt x="0" y="2"/>
                  </a:lnTo>
                  <a:lnTo>
                    <a:pt x="0" y="4"/>
                  </a:lnTo>
                  <a:lnTo>
                    <a:pt x="0" y="4"/>
                  </a:lnTo>
                  <a:lnTo>
                    <a:pt x="1" y="31"/>
                  </a:lnTo>
                  <a:lnTo>
                    <a:pt x="1" y="31"/>
                  </a:lnTo>
                  <a:lnTo>
                    <a:pt x="1" y="32"/>
                  </a:lnTo>
                  <a:lnTo>
                    <a:pt x="2" y="34"/>
                  </a:lnTo>
                  <a:lnTo>
                    <a:pt x="3" y="35"/>
                  </a:lnTo>
                  <a:lnTo>
                    <a:pt x="5" y="35"/>
                  </a:lnTo>
                  <a:lnTo>
                    <a:pt x="5" y="35"/>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graphicFrame>
        <p:nvGraphicFramePr>
          <p:cNvPr id="7" name="Chart 6"/>
          <p:cNvGraphicFramePr/>
          <p:nvPr/>
        </p:nvGraphicFramePr>
        <p:xfrm>
          <a:off x="515134" y="1900720"/>
          <a:ext cx="10834406" cy="8536738"/>
        </p:xfrm>
        <a:graphic>
          <a:graphicData uri="http://schemas.openxmlformats.org/drawingml/2006/chart">
            <c:chart xmlns:c="http://schemas.openxmlformats.org/drawingml/2006/chart" xmlns:r="http://schemas.openxmlformats.org/officeDocument/2006/relationships" r:id="rId5"/>
          </a:graphicData>
        </a:graphic>
      </p:graphicFrame>
      <p:sp>
        <p:nvSpPr>
          <p:cNvPr id="120" name="Slide Number Placeholder 2"/>
          <p:cNvSpPr txBox="1">
            <a:spLocks/>
          </p:cNvSpPr>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700" b="0" i="0" u="none" strike="noStrike" kern="1200" cap="none" spc="0" normalizeH="0" baseline="0" noProof="0" dirty="0">
              <a:ln>
                <a:noFill/>
              </a:ln>
              <a:solidFill>
                <a:prstClr val="black">
                  <a:lumMod val="50000"/>
                  <a:lumOff val="50000"/>
                </a:prstClr>
              </a:solidFill>
              <a:effectLst/>
              <a:uLnTx/>
              <a:uFillTx/>
              <a:latin typeface="Arial"/>
              <a:ea typeface="+mn-ea"/>
              <a:cs typeface="+mn-cs"/>
            </a:endParaRPr>
          </a:p>
        </p:txBody>
      </p:sp>
      <p:graphicFrame>
        <p:nvGraphicFramePr>
          <p:cNvPr id="159" name="Chart 158"/>
          <p:cNvGraphicFramePr/>
          <p:nvPr/>
        </p:nvGraphicFramePr>
        <p:xfrm>
          <a:off x="4689183" y="-141975"/>
          <a:ext cx="1449682" cy="96645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1" name="Chart 170"/>
          <p:cNvGraphicFramePr/>
          <p:nvPr/>
        </p:nvGraphicFramePr>
        <p:xfrm>
          <a:off x="4687754" y="1016032"/>
          <a:ext cx="1449682" cy="966454"/>
        </p:xfrm>
        <a:graphic>
          <a:graphicData uri="http://schemas.openxmlformats.org/drawingml/2006/chart">
            <c:chart xmlns:c="http://schemas.openxmlformats.org/drawingml/2006/chart" xmlns:r="http://schemas.openxmlformats.org/officeDocument/2006/relationships" r:id="rId7"/>
          </a:graphicData>
        </a:graphic>
      </p:graphicFrame>
      <p:sp>
        <p:nvSpPr>
          <p:cNvPr id="204" name="Occasion 11"/>
          <p:cNvSpPr/>
          <p:nvPr/>
        </p:nvSpPr>
        <p:spPr>
          <a:xfrm>
            <a:off x="8881404" y="3759551"/>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3%</a:t>
            </a:r>
          </a:p>
        </p:txBody>
      </p:sp>
      <p:sp>
        <p:nvSpPr>
          <p:cNvPr id="205" name="Occasion 10"/>
          <p:cNvSpPr/>
          <p:nvPr/>
        </p:nvSpPr>
        <p:spPr>
          <a:xfrm>
            <a:off x="8064894" y="2912871"/>
            <a:ext cx="463212" cy="4606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19%</a:t>
            </a:r>
          </a:p>
        </p:txBody>
      </p:sp>
      <p:sp>
        <p:nvSpPr>
          <p:cNvPr id="208" name="Occasion 2"/>
          <p:cNvSpPr/>
          <p:nvPr/>
        </p:nvSpPr>
        <p:spPr>
          <a:xfrm>
            <a:off x="1971722" y="5024323"/>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9%</a:t>
            </a:r>
          </a:p>
        </p:txBody>
      </p:sp>
      <p:sp>
        <p:nvSpPr>
          <p:cNvPr id="210" name="Occasion 1"/>
          <p:cNvSpPr/>
          <p:nvPr/>
        </p:nvSpPr>
        <p:spPr>
          <a:xfrm>
            <a:off x="1882936" y="5724216"/>
            <a:ext cx="463212" cy="51757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3%</a:t>
            </a:r>
          </a:p>
        </p:txBody>
      </p:sp>
      <p:sp>
        <p:nvSpPr>
          <p:cNvPr id="212" name="Occasion 12"/>
          <p:cNvSpPr/>
          <p:nvPr/>
        </p:nvSpPr>
        <p:spPr>
          <a:xfrm>
            <a:off x="9132594" y="4101088"/>
            <a:ext cx="466449"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4%</a:t>
            </a:r>
          </a:p>
        </p:txBody>
      </p:sp>
      <p:sp>
        <p:nvSpPr>
          <p:cNvPr id="215" name="Occasion 13"/>
          <p:cNvSpPr/>
          <p:nvPr/>
        </p:nvSpPr>
        <p:spPr>
          <a:xfrm>
            <a:off x="9292997" y="4595732"/>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5%</a:t>
            </a:r>
          </a:p>
        </p:txBody>
      </p:sp>
      <p:sp>
        <p:nvSpPr>
          <p:cNvPr id="222" name="Occasion 9"/>
          <p:cNvSpPr/>
          <p:nvPr/>
        </p:nvSpPr>
        <p:spPr>
          <a:xfrm>
            <a:off x="6781971" y="2238792"/>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5%</a:t>
            </a:r>
          </a:p>
        </p:txBody>
      </p:sp>
      <p:sp>
        <p:nvSpPr>
          <p:cNvPr id="274" name="Occasion 4"/>
          <p:cNvSpPr/>
          <p:nvPr/>
        </p:nvSpPr>
        <p:spPr>
          <a:xfrm>
            <a:off x="2781821" y="3478513"/>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2%</a:t>
            </a:r>
          </a:p>
        </p:txBody>
      </p:sp>
      <p:sp>
        <p:nvSpPr>
          <p:cNvPr id="287" name="Occasion 3"/>
          <p:cNvSpPr/>
          <p:nvPr/>
        </p:nvSpPr>
        <p:spPr>
          <a:xfrm>
            <a:off x="2421573" y="4050850"/>
            <a:ext cx="374996" cy="4678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9%</a:t>
            </a:r>
          </a:p>
        </p:txBody>
      </p:sp>
      <p:sp>
        <p:nvSpPr>
          <p:cNvPr id="288" name="Occasion 6"/>
          <p:cNvSpPr/>
          <p:nvPr/>
        </p:nvSpPr>
        <p:spPr>
          <a:xfrm>
            <a:off x="4139601" y="2428238"/>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15%</a:t>
            </a:r>
          </a:p>
        </p:txBody>
      </p:sp>
      <p:sp>
        <p:nvSpPr>
          <p:cNvPr id="65" name="Title 64"/>
          <p:cNvSpPr>
            <a:spLocks noGrp="1"/>
          </p:cNvSpPr>
          <p:nvPr>
            <p:ph type="title"/>
          </p:nvPr>
        </p:nvSpPr>
        <p:spPr>
          <a:xfrm>
            <a:off x="3619923" y="6565656"/>
            <a:ext cx="6309212" cy="295042"/>
          </a:xfrm>
        </p:spPr>
        <p:txBody>
          <a:bodyPr>
            <a:normAutofit fontScale="90000"/>
          </a:bodyPr>
          <a:lstStyle/>
          <a:p>
            <a:r>
              <a:rPr lang="en-US" sz="900" dirty="0">
                <a:solidFill>
                  <a:schemeClr val="tx1">
                    <a:lumMod val="50000"/>
                    <a:lumOff val="50000"/>
                  </a:schemeClr>
                </a:solidFill>
                <a:latin typeface="+mn-lt"/>
              </a:rPr>
              <a:t>Unweighted [weighted] Base: Eating Occasions among Age 4-70                             .See notes section for more information.</a:t>
            </a:r>
            <a:br>
              <a:rPr lang="en-US" sz="900" dirty="0">
                <a:solidFill>
                  <a:schemeClr val="tx1">
                    <a:lumMod val="50000"/>
                    <a:lumOff val="50000"/>
                  </a:schemeClr>
                </a:solidFill>
                <a:latin typeface="+mn-lt"/>
              </a:rPr>
            </a:br>
            <a:r>
              <a:rPr lang="en-US" sz="900" dirty="0">
                <a:solidFill>
                  <a:schemeClr val="tx1">
                    <a:lumMod val="50000"/>
                    <a:lumOff val="50000"/>
                  </a:schemeClr>
                </a:solidFill>
                <a:latin typeface="+mn-lt"/>
              </a:rPr>
              <a:t>When viewed as a total population, children age 4-12 and adults/teens age 13-70 have been weighted to match population proportions. </a:t>
            </a:r>
          </a:p>
        </p:txBody>
      </p:sp>
      <p:sp>
        <p:nvSpPr>
          <p:cNvPr id="2" name="Rectangle 1"/>
          <p:cNvSpPr/>
          <p:nvPr/>
        </p:nvSpPr>
        <p:spPr>
          <a:xfrm>
            <a:off x="5198570" y="6310722"/>
            <a:ext cx="718334" cy="22148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mn-cs"/>
              </a:rPr>
              <a:t>HOME</a:t>
            </a:r>
          </a:p>
        </p:txBody>
      </p:sp>
      <p:sp>
        <p:nvSpPr>
          <p:cNvPr id="161" name="Rectangle 160"/>
          <p:cNvSpPr/>
          <p:nvPr/>
        </p:nvSpPr>
        <p:spPr>
          <a:xfrm>
            <a:off x="5915205" y="6308882"/>
            <a:ext cx="718334" cy="22148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85000"/>
                    <a:lumOff val="15000"/>
                  </a:prstClr>
                </a:solidFill>
                <a:effectLst/>
                <a:uLnTx/>
                <a:uFillTx/>
                <a:latin typeface="Arial"/>
                <a:ea typeface="+mn-ea"/>
                <a:cs typeface="+mn-cs"/>
              </a:rPr>
              <a:t>AWAY</a:t>
            </a:r>
          </a:p>
        </p:txBody>
      </p:sp>
      <p:sp>
        <p:nvSpPr>
          <p:cNvPr id="162" name="Title 64"/>
          <p:cNvSpPr txBox="1">
            <a:spLocks/>
          </p:cNvSpPr>
          <p:nvPr/>
        </p:nvSpPr>
        <p:spPr>
          <a:xfrm>
            <a:off x="281482" y="161643"/>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Kellogg’s Eating Occasion Framework</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DB1348"/>
                </a:solidFill>
                <a:effectLst/>
                <a:uLnTx/>
                <a:uFillTx/>
                <a:latin typeface="Franklin Gothic Medium Cond"/>
                <a:ea typeface="+mj-ea"/>
                <a:cs typeface="+mj-cs"/>
              </a:rPr>
              <a:t>TOTAL POPULATION OF ADULTS, TEENS AND KIDS</a:t>
            </a:r>
          </a:p>
        </p:txBody>
      </p:sp>
      <p:grpSp>
        <p:nvGrpSpPr>
          <p:cNvPr id="37" name="Group 1">
            <a:extLst>
              <a:ext uri="{FF2B5EF4-FFF2-40B4-BE49-F238E27FC236}">
                <a16:creationId xmlns:a16="http://schemas.microsoft.com/office/drawing/2014/main" id="{738BE203-A325-48A1-8E8D-55454516ECA2}"/>
              </a:ext>
            </a:extLst>
          </p:cNvPr>
          <p:cNvGrpSpPr/>
          <p:nvPr/>
        </p:nvGrpSpPr>
        <p:grpSpPr>
          <a:xfrm>
            <a:off x="267061" y="5510944"/>
            <a:ext cx="1310151" cy="821746"/>
            <a:chOff x="267061" y="5390624"/>
            <a:chExt cx="1310151" cy="821746"/>
          </a:xfrm>
        </p:grpSpPr>
        <p:graphicFrame>
          <p:nvGraphicFramePr>
            <p:cNvPr id="123" name="Chart 1"/>
            <p:cNvGraphicFramePr/>
            <p:nvPr/>
          </p:nvGraphicFramePr>
          <p:xfrm>
            <a:off x="584391" y="5677393"/>
            <a:ext cx="959242" cy="534977"/>
          </p:xfrm>
          <a:graphic>
            <a:graphicData uri="http://schemas.openxmlformats.org/drawingml/2006/chart">
              <c:chart xmlns:c="http://schemas.openxmlformats.org/drawingml/2006/chart" xmlns:r="http://schemas.openxmlformats.org/officeDocument/2006/relationships" r:id="rId8"/>
            </a:graphicData>
          </a:graphic>
        </p:graphicFrame>
        <p:sp>
          <p:nvSpPr>
            <p:cNvPr id="233" name="Title 1"/>
            <p:cNvSpPr txBox="1"/>
            <p:nvPr/>
          </p:nvSpPr>
          <p:spPr>
            <a:xfrm>
              <a:off x="267061" y="5390624"/>
              <a:ext cx="13101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C00000"/>
                  </a:solidFill>
                  <a:effectLst/>
                  <a:uLnTx/>
                  <a:uFillTx/>
                  <a:latin typeface="Arial"/>
                  <a:ea typeface="+mn-ea"/>
                  <a:cs typeface="+mn-cs"/>
                </a:rPr>
                <a:t>EARLY</a:t>
              </a:r>
              <a:br>
                <a:rPr kumimoji="0" lang="en-US" sz="1200" b="1" i="0" u="none" strike="noStrike" kern="1200" cap="none" spc="0" normalizeH="0" baseline="0" noProof="0" dirty="0">
                  <a:ln>
                    <a:noFill/>
                  </a:ln>
                  <a:solidFill>
                    <a:srgbClr val="C00000"/>
                  </a:solidFill>
                  <a:effectLst/>
                  <a:uLnTx/>
                  <a:uFillTx/>
                  <a:latin typeface="Arial"/>
                  <a:ea typeface="+mn-ea"/>
                  <a:cs typeface="+mn-cs"/>
                </a:rPr>
              </a:br>
              <a:r>
                <a:rPr kumimoji="0" lang="en-US" sz="1200" b="1" i="0" u="none" strike="noStrike" kern="1200" cap="none" spc="0" normalizeH="0" baseline="0" noProof="0" dirty="0">
                  <a:ln>
                    <a:noFill/>
                  </a:ln>
                  <a:solidFill>
                    <a:srgbClr val="C00000"/>
                  </a:solidFill>
                  <a:effectLst/>
                  <a:uLnTx/>
                  <a:uFillTx/>
                  <a:latin typeface="Arial"/>
                  <a:ea typeface="+mn-ea"/>
                  <a:cs typeface="+mn-cs"/>
                </a:rPr>
                <a:t>MORNING BITE</a:t>
              </a:r>
            </a:p>
          </p:txBody>
        </p:sp>
        <p:sp>
          <p:nvSpPr>
            <p:cNvPr id="6" name="Value 1"/>
            <p:cNvSpPr txBox="1"/>
            <p:nvPr/>
          </p:nvSpPr>
          <p:spPr>
            <a:xfrm>
              <a:off x="289078" y="5801725"/>
              <a:ext cx="490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68%</a:t>
              </a:r>
            </a:p>
          </p:txBody>
        </p:sp>
      </p:grpSp>
      <p:grpSp>
        <p:nvGrpSpPr>
          <p:cNvPr id="38" name="Group 2">
            <a:extLst>
              <a:ext uri="{FF2B5EF4-FFF2-40B4-BE49-F238E27FC236}">
                <a16:creationId xmlns:a16="http://schemas.microsoft.com/office/drawing/2014/main" id="{75A9CF03-BB9F-4F06-813F-422374BD5662}"/>
              </a:ext>
            </a:extLst>
          </p:cNvPr>
          <p:cNvGrpSpPr/>
          <p:nvPr/>
        </p:nvGrpSpPr>
        <p:grpSpPr>
          <a:xfrm>
            <a:off x="362786" y="4523044"/>
            <a:ext cx="1661936" cy="847707"/>
            <a:chOff x="362786" y="4402724"/>
            <a:chExt cx="1661936" cy="847707"/>
          </a:xfrm>
        </p:grpSpPr>
        <p:sp>
          <p:nvSpPr>
            <p:cNvPr id="134" name="Title 2"/>
            <p:cNvSpPr txBox="1"/>
            <p:nvPr/>
          </p:nvSpPr>
          <p:spPr>
            <a:xfrm>
              <a:off x="362786" y="4402724"/>
              <a:ext cx="1661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84518"/>
                  </a:solidFill>
                  <a:effectLst/>
                  <a:uLnTx/>
                  <a:uFillTx/>
                  <a:latin typeface="Arial"/>
                  <a:ea typeface="+mn-ea"/>
                  <a:cs typeface="+mn-cs"/>
                </a:rPr>
                <a:t>BREAKFAST</a:t>
              </a:r>
              <a:br>
                <a:rPr kumimoji="0" lang="en-US" sz="1200" b="1" i="0" u="none" strike="noStrike" kern="1200" cap="none" spc="0" normalizeH="0" baseline="0" noProof="0" dirty="0">
                  <a:ln>
                    <a:noFill/>
                  </a:ln>
                  <a:solidFill>
                    <a:srgbClr val="E84518"/>
                  </a:solidFill>
                  <a:effectLst/>
                  <a:uLnTx/>
                  <a:uFillTx/>
                  <a:latin typeface="Arial"/>
                  <a:ea typeface="+mn-ea"/>
                  <a:cs typeface="+mn-cs"/>
                </a:rPr>
              </a:br>
              <a:r>
                <a:rPr kumimoji="0" lang="en-US" sz="1200" b="1" i="0" u="none" strike="noStrike" kern="1200" cap="none" spc="0" normalizeH="0" baseline="0" noProof="0" dirty="0">
                  <a:ln>
                    <a:noFill/>
                  </a:ln>
                  <a:solidFill>
                    <a:srgbClr val="E84518"/>
                  </a:solidFill>
                  <a:effectLst/>
                  <a:uLnTx/>
                  <a:uFillTx/>
                  <a:latin typeface="Arial"/>
                  <a:ea typeface="+mn-ea"/>
                  <a:cs typeface="+mn-cs"/>
                </a:rPr>
                <a:t>FOR ONE</a:t>
              </a:r>
            </a:p>
          </p:txBody>
        </p:sp>
        <p:graphicFrame>
          <p:nvGraphicFramePr>
            <p:cNvPr id="140" name="Chart 2"/>
            <p:cNvGraphicFramePr/>
            <p:nvPr/>
          </p:nvGraphicFramePr>
          <p:xfrm>
            <a:off x="664946" y="4695722"/>
            <a:ext cx="959242" cy="554709"/>
          </p:xfrm>
          <a:graphic>
            <a:graphicData uri="http://schemas.openxmlformats.org/drawingml/2006/chart">
              <c:chart xmlns:c="http://schemas.openxmlformats.org/drawingml/2006/chart" xmlns:r="http://schemas.openxmlformats.org/officeDocument/2006/relationships" r:id="rId9"/>
            </a:graphicData>
          </a:graphic>
        </p:graphicFrame>
        <p:sp>
          <p:nvSpPr>
            <p:cNvPr id="115" name="Value 2"/>
            <p:cNvSpPr txBox="1"/>
            <p:nvPr/>
          </p:nvSpPr>
          <p:spPr>
            <a:xfrm>
              <a:off x="381184" y="4824124"/>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94%</a:t>
              </a:r>
            </a:p>
          </p:txBody>
        </p:sp>
      </p:grpSp>
      <p:grpSp>
        <p:nvGrpSpPr>
          <p:cNvPr id="39" name="Group 3">
            <a:extLst>
              <a:ext uri="{FF2B5EF4-FFF2-40B4-BE49-F238E27FC236}">
                <a16:creationId xmlns:a16="http://schemas.microsoft.com/office/drawing/2014/main" id="{709A0207-EF01-49EB-B679-C4CA3AA4DDC9}"/>
              </a:ext>
            </a:extLst>
          </p:cNvPr>
          <p:cNvGrpSpPr/>
          <p:nvPr/>
        </p:nvGrpSpPr>
        <p:grpSpPr>
          <a:xfrm>
            <a:off x="781788" y="3580313"/>
            <a:ext cx="1661936" cy="798818"/>
            <a:chOff x="781788" y="3459993"/>
            <a:chExt cx="1661936" cy="798818"/>
          </a:xfrm>
        </p:grpSpPr>
        <p:graphicFrame>
          <p:nvGraphicFramePr>
            <p:cNvPr id="147" name="Chart 3"/>
            <p:cNvGraphicFramePr/>
            <p:nvPr/>
          </p:nvGraphicFramePr>
          <p:xfrm>
            <a:off x="1122720" y="3723834"/>
            <a:ext cx="959242" cy="534977"/>
          </p:xfrm>
          <a:graphic>
            <a:graphicData uri="http://schemas.openxmlformats.org/drawingml/2006/chart">
              <c:chart xmlns:c="http://schemas.openxmlformats.org/drawingml/2006/chart" xmlns:r="http://schemas.openxmlformats.org/officeDocument/2006/relationships" r:id="rId10"/>
            </a:graphicData>
          </a:graphic>
        </p:graphicFrame>
        <p:sp>
          <p:nvSpPr>
            <p:cNvPr id="234" name="Title 3"/>
            <p:cNvSpPr txBox="1"/>
            <p:nvPr/>
          </p:nvSpPr>
          <p:spPr>
            <a:xfrm>
              <a:off x="781788" y="3459993"/>
              <a:ext cx="1661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6600"/>
                  </a:solidFill>
                  <a:effectLst/>
                  <a:uLnTx/>
                  <a:uFillTx/>
                  <a:latin typeface="Arial"/>
                  <a:ea typeface="+mn-ea"/>
                  <a:cs typeface="+mn-cs"/>
                </a:rPr>
                <a:t>FAMILY</a:t>
              </a:r>
              <a:br>
                <a:rPr kumimoji="0" lang="en-US" sz="1200" b="1" i="0" u="none" strike="noStrike" kern="1200" cap="none" spc="0" normalizeH="0" baseline="0" noProof="0" dirty="0">
                  <a:ln>
                    <a:noFill/>
                  </a:ln>
                  <a:solidFill>
                    <a:srgbClr val="FF6600"/>
                  </a:solidFill>
                  <a:effectLst/>
                  <a:uLnTx/>
                  <a:uFillTx/>
                  <a:latin typeface="Arial"/>
                  <a:ea typeface="+mn-ea"/>
                  <a:cs typeface="+mn-cs"/>
                </a:rPr>
              </a:br>
              <a:r>
                <a:rPr kumimoji="0" lang="en-US" sz="1200" b="1" i="0" u="none" strike="noStrike" kern="1200" cap="none" spc="0" normalizeH="0" baseline="0" noProof="0" dirty="0">
                  <a:ln>
                    <a:noFill/>
                  </a:ln>
                  <a:solidFill>
                    <a:srgbClr val="FF6600"/>
                  </a:solidFill>
                  <a:effectLst/>
                  <a:uLnTx/>
                  <a:uFillTx/>
                  <a:latin typeface="Arial"/>
                  <a:ea typeface="+mn-ea"/>
                  <a:cs typeface="+mn-cs"/>
                </a:rPr>
                <a:t>BREAKFAST</a:t>
              </a:r>
            </a:p>
          </p:txBody>
        </p:sp>
        <p:sp>
          <p:nvSpPr>
            <p:cNvPr id="116" name="Value 3"/>
            <p:cNvSpPr txBox="1"/>
            <p:nvPr/>
          </p:nvSpPr>
          <p:spPr>
            <a:xfrm>
              <a:off x="785503" y="3854505"/>
              <a:ext cx="490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87%</a:t>
              </a:r>
            </a:p>
          </p:txBody>
        </p:sp>
      </p:grpSp>
      <p:grpSp>
        <p:nvGrpSpPr>
          <p:cNvPr id="41" name="Group 5">
            <a:extLst>
              <a:ext uri="{FF2B5EF4-FFF2-40B4-BE49-F238E27FC236}">
                <a16:creationId xmlns:a16="http://schemas.microsoft.com/office/drawing/2014/main" id="{F7C78CD6-8EE8-4A94-877C-EE72E1964FA3}"/>
              </a:ext>
            </a:extLst>
          </p:cNvPr>
          <p:cNvGrpSpPr/>
          <p:nvPr/>
        </p:nvGrpSpPr>
        <p:grpSpPr>
          <a:xfrm>
            <a:off x="2175807" y="1983803"/>
            <a:ext cx="1661936" cy="818004"/>
            <a:chOff x="2175807" y="1863483"/>
            <a:chExt cx="1661936" cy="818004"/>
          </a:xfrm>
        </p:grpSpPr>
        <p:sp>
          <p:nvSpPr>
            <p:cNvPr id="154" name="Title 5"/>
            <p:cNvSpPr txBox="1"/>
            <p:nvPr/>
          </p:nvSpPr>
          <p:spPr>
            <a:xfrm>
              <a:off x="2175807" y="1863483"/>
              <a:ext cx="1661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Arial"/>
                  <a:ea typeface="+mn-ea"/>
                  <a:cs typeface="+mn-cs"/>
                </a:rPr>
                <a:t>MID MORNING</a:t>
              </a:r>
              <a:br>
                <a:rPr kumimoji="0" lang="en-US" sz="1200" b="1" i="0" u="none" strike="noStrike" kern="1200" cap="none" spc="0" normalizeH="0" baseline="0" noProof="0" dirty="0">
                  <a:ln>
                    <a:noFill/>
                  </a:ln>
                  <a:solidFill>
                    <a:srgbClr val="FFC000"/>
                  </a:solidFill>
                  <a:effectLst/>
                  <a:uLnTx/>
                  <a:uFillTx/>
                  <a:latin typeface="Arial"/>
                  <a:ea typeface="+mn-ea"/>
                  <a:cs typeface="+mn-cs"/>
                </a:rPr>
              </a:br>
              <a:r>
                <a:rPr kumimoji="0" lang="en-US" sz="1200" b="1" i="0" u="none" strike="noStrike" kern="1200" cap="none" spc="0" normalizeH="0" baseline="0" noProof="0" dirty="0">
                  <a:ln>
                    <a:noFill/>
                  </a:ln>
                  <a:solidFill>
                    <a:srgbClr val="FFC000"/>
                  </a:solidFill>
                  <a:effectLst/>
                  <a:uLnTx/>
                  <a:uFillTx/>
                  <a:latin typeface="Arial"/>
                  <a:ea typeface="+mn-ea"/>
                  <a:cs typeface="+mn-cs"/>
                </a:rPr>
                <a:t>SNACK</a:t>
              </a:r>
            </a:p>
          </p:txBody>
        </p:sp>
        <p:graphicFrame>
          <p:nvGraphicFramePr>
            <p:cNvPr id="157" name="Chart 5"/>
            <p:cNvGraphicFramePr/>
            <p:nvPr/>
          </p:nvGraphicFramePr>
          <p:xfrm>
            <a:off x="2530974" y="2146510"/>
            <a:ext cx="959242" cy="534977"/>
          </p:xfrm>
          <a:graphic>
            <a:graphicData uri="http://schemas.openxmlformats.org/drawingml/2006/chart">
              <c:chart xmlns:c="http://schemas.openxmlformats.org/drawingml/2006/chart" xmlns:r="http://schemas.openxmlformats.org/officeDocument/2006/relationships" r:id="rId11"/>
            </a:graphicData>
          </a:graphic>
        </p:graphicFrame>
        <p:sp>
          <p:nvSpPr>
            <p:cNvPr id="118" name="Value 5"/>
            <p:cNvSpPr txBox="1"/>
            <p:nvPr/>
          </p:nvSpPr>
          <p:spPr>
            <a:xfrm>
              <a:off x="2192211" y="2271560"/>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52%</a:t>
              </a:r>
            </a:p>
          </p:txBody>
        </p:sp>
      </p:grpSp>
      <p:sp>
        <p:nvSpPr>
          <p:cNvPr id="119" name="Occasion 5"/>
          <p:cNvSpPr/>
          <p:nvPr/>
        </p:nvSpPr>
        <p:spPr>
          <a:xfrm>
            <a:off x="3075891" y="3159393"/>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5%</a:t>
            </a:r>
          </a:p>
        </p:txBody>
      </p:sp>
      <p:sp>
        <p:nvSpPr>
          <p:cNvPr id="14" name="Rectangle 13"/>
          <p:cNvSpPr/>
          <p:nvPr/>
        </p:nvSpPr>
        <p:spPr>
          <a:xfrm>
            <a:off x="5788152" y="2941679"/>
            <a:ext cx="349284" cy="236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1" name="Rectangle 120"/>
          <p:cNvSpPr/>
          <p:nvPr/>
        </p:nvSpPr>
        <p:spPr>
          <a:xfrm>
            <a:off x="8824472" y="5912311"/>
            <a:ext cx="349284" cy="236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4" name="Rectangle 123"/>
          <p:cNvSpPr/>
          <p:nvPr/>
        </p:nvSpPr>
        <p:spPr>
          <a:xfrm>
            <a:off x="2715942" y="5912311"/>
            <a:ext cx="349284" cy="236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43" name="Group 6">
            <a:extLst>
              <a:ext uri="{FF2B5EF4-FFF2-40B4-BE49-F238E27FC236}">
                <a16:creationId xmlns:a16="http://schemas.microsoft.com/office/drawing/2014/main" id="{EDFE3FFD-383E-4861-8A35-C9F06D0B36F1}"/>
              </a:ext>
            </a:extLst>
          </p:cNvPr>
          <p:cNvGrpSpPr/>
          <p:nvPr/>
        </p:nvGrpSpPr>
        <p:grpSpPr>
          <a:xfrm>
            <a:off x="3457328" y="1551872"/>
            <a:ext cx="1661936" cy="623456"/>
            <a:chOff x="3457328" y="1431552"/>
            <a:chExt cx="1661936" cy="623456"/>
          </a:xfrm>
        </p:grpSpPr>
        <p:sp>
          <p:nvSpPr>
            <p:cNvPr id="160" name="Title 6"/>
            <p:cNvSpPr txBox="1"/>
            <p:nvPr/>
          </p:nvSpPr>
          <p:spPr>
            <a:xfrm>
              <a:off x="3457328" y="1431552"/>
              <a:ext cx="16619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1D105"/>
                  </a:solidFill>
                  <a:effectLst/>
                  <a:uLnTx/>
                  <a:uFillTx/>
                  <a:latin typeface="Arial"/>
                  <a:ea typeface="+mn-ea"/>
                  <a:cs typeface="+mn-cs"/>
                </a:rPr>
                <a:t>LUNCH</a:t>
              </a:r>
            </a:p>
          </p:txBody>
        </p:sp>
        <p:graphicFrame>
          <p:nvGraphicFramePr>
            <p:cNvPr id="168" name="Chart 6"/>
            <p:cNvGraphicFramePr/>
            <p:nvPr/>
          </p:nvGraphicFramePr>
          <p:xfrm>
            <a:off x="3808675" y="1520031"/>
            <a:ext cx="959242" cy="534977"/>
          </p:xfrm>
          <a:graphic>
            <a:graphicData uri="http://schemas.openxmlformats.org/drawingml/2006/chart">
              <c:chart xmlns:c="http://schemas.openxmlformats.org/drawingml/2006/chart" xmlns:r="http://schemas.openxmlformats.org/officeDocument/2006/relationships" r:id="rId12"/>
            </a:graphicData>
          </a:graphic>
        </p:graphicFrame>
        <p:sp>
          <p:nvSpPr>
            <p:cNvPr id="125" name="Value 6"/>
            <p:cNvSpPr txBox="1"/>
            <p:nvPr/>
          </p:nvSpPr>
          <p:spPr>
            <a:xfrm>
              <a:off x="3468952" y="1643392"/>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53%</a:t>
              </a:r>
            </a:p>
          </p:txBody>
        </p:sp>
      </p:grpSp>
      <p:grpSp>
        <p:nvGrpSpPr>
          <p:cNvPr id="44" name="Group 7">
            <a:extLst>
              <a:ext uri="{FF2B5EF4-FFF2-40B4-BE49-F238E27FC236}">
                <a16:creationId xmlns:a16="http://schemas.microsoft.com/office/drawing/2014/main" id="{6B83AD19-2D15-433E-BD75-C70D505FE65A}"/>
              </a:ext>
            </a:extLst>
          </p:cNvPr>
          <p:cNvGrpSpPr/>
          <p:nvPr/>
        </p:nvGrpSpPr>
        <p:grpSpPr>
          <a:xfrm>
            <a:off x="4828869" y="1183799"/>
            <a:ext cx="1661936" cy="826532"/>
            <a:chOff x="4828869" y="1063479"/>
            <a:chExt cx="1661936" cy="826532"/>
          </a:xfrm>
        </p:grpSpPr>
        <p:sp>
          <p:nvSpPr>
            <p:cNvPr id="172" name="Title 7"/>
            <p:cNvSpPr txBox="1"/>
            <p:nvPr/>
          </p:nvSpPr>
          <p:spPr>
            <a:xfrm>
              <a:off x="4828869" y="1063479"/>
              <a:ext cx="1661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EB9D2"/>
                  </a:solidFill>
                  <a:effectLst/>
                  <a:uLnTx/>
                  <a:uFillTx/>
                  <a:latin typeface="Arial"/>
                  <a:ea typeface="+mn-ea"/>
                  <a:cs typeface="+mn-cs"/>
                </a:rPr>
                <a:t>LUNCH</a:t>
              </a:r>
              <a:br>
                <a:rPr kumimoji="0" lang="en-US" sz="1200" b="1" i="0" u="none" strike="noStrike" kern="1200" cap="none" spc="0" normalizeH="0" baseline="0" noProof="0" dirty="0">
                  <a:ln>
                    <a:noFill/>
                  </a:ln>
                  <a:solidFill>
                    <a:srgbClr val="4EB9D2"/>
                  </a:solidFill>
                  <a:effectLst/>
                  <a:uLnTx/>
                  <a:uFillTx/>
                  <a:latin typeface="Arial"/>
                  <a:ea typeface="+mn-ea"/>
                  <a:cs typeface="+mn-cs"/>
                </a:rPr>
              </a:br>
              <a:r>
                <a:rPr kumimoji="0" lang="en-US" sz="1200" b="1" i="0" u="none" strike="noStrike" kern="1200" cap="none" spc="0" normalizeH="0" baseline="0" noProof="0" dirty="0">
                  <a:ln>
                    <a:noFill/>
                  </a:ln>
                  <a:solidFill>
                    <a:srgbClr val="4EB9D2"/>
                  </a:solidFill>
                  <a:effectLst/>
                  <a:uLnTx/>
                  <a:uFillTx/>
                  <a:latin typeface="Arial"/>
                  <a:ea typeface="+mn-ea"/>
                  <a:cs typeface="+mn-cs"/>
                </a:rPr>
                <a:t>ALTERNATIVE</a:t>
              </a:r>
            </a:p>
          </p:txBody>
        </p:sp>
        <p:graphicFrame>
          <p:nvGraphicFramePr>
            <p:cNvPr id="175" name="Chart 7"/>
            <p:cNvGraphicFramePr/>
            <p:nvPr/>
          </p:nvGraphicFramePr>
          <p:xfrm>
            <a:off x="5157351" y="1355034"/>
            <a:ext cx="959242" cy="534977"/>
          </p:xfrm>
          <a:graphic>
            <a:graphicData uri="http://schemas.openxmlformats.org/drawingml/2006/chart">
              <c:chart xmlns:c="http://schemas.openxmlformats.org/drawingml/2006/chart" xmlns:r="http://schemas.openxmlformats.org/officeDocument/2006/relationships" r:id="rId13"/>
            </a:graphicData>
          </a:graphic>
        </p:graphicFrame>
        <p:sp>
          <p:nvSpPr>
            <p:cNvPr id="126" name="Value 7"/>
            <p:cNvSpPr txBox="1"/>
            <p:nvPr/>
          </p:nvSpPr>
          <p:spPr>
            <a:xfrm>
              <a:off x="4836804" y="1487086"/>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59%</a:t>
              </a:r>
            </a:p>
          </p:txBody>
        </p:sp>
      </p:grpSp>
      <p:grpSp>
        <p:nvGrpSpPr>
          <p:cNvPr id="45" name="Group 8">
            <a:extLst>
              <a:ext uri="{FF2B5EF4-FFF2-40B4-BE49-F238E27FC236}">
                <a16:creationId xmlns:a16="http://schemas.microsoft.com/office/drawing/2014/main" id="{C08DFF51-D671-48B8-8762-76A3F14C5312}"/>
              </a:ext>
            </a:extLst>
          </p:cNvPr>
          <p:cNvGrpSpPr/>
          <p:nvPr/>
        </p:nvGrpSpPr>
        <p:grpSpPr>
          <a:xfrm>
            <a:off x="6497409" y="1395294"/>
            <a:ext cx="1978172" cy="620033"/>
            <a:chOff x="6497409" y="1274974"/>
            <a:chExt cx="1978172" cy="620033"/>
          </a:xfrm>
        </p:grpSpPr>
        <p:sp>
          <p:nvSpPr>
            <p:cNvPr id="206" name="Title 8"/>
            <p:cNvSpPr txBox="1"/>
            <p:nvPr/>
          </p:nvSpPr>
          <p:spPr>
            <a:xfrm>
              <a:off x="6497409" y="1274974"/>
              <a:ext cx="19781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D8DD3"/>
                  </a:solidFill>
                  <a:effectLst/>
                  <a:uLnTx/>
                  <a:uFillTx/>
                  <a:latin typeface="Arial"/>
                  <a:ea typeface="+mn-ea"/>
                  <a:cs typeface="+mn-cs"/>
                </a:rPr>
                <a:t>AFTERNOON SNACK</a:t>
              </a:r>
            </a:p>
          </p:txBody>
        </p:sp>
        <p:graphicFrame>
          <p:nvGraphicFramePr>
            <p:cNvPr id="209" name="Chart 8"/>
            <p:cNvGraphicFramePr/>
            <p:nvPr/>
          </p:nvGraphicFramePr>
          <p:xfrm>
            <a:off x="6838467" y="1364974"/>
            <a:ext cx="959242" cy="530033"/>
          </p:xfrm>
          <a:graphic>
            <a:graphicData uri="http://schemas.openxmlformats.org/drawingml/2006/chart">
              <c:chart xmlns:c="http://schemas.openxmlformats.org/drawingml/2006/chart" xmlns:r="http://schemas.openxmlformats.org/officeDocument/2006/relationships" r:id="rId14"/>
            </a:graphicData>
          </a:graphic>
        </p:graphicFrame>
        <p:sp>
          <p:nvSpPr>
            <p:cNvPr id="127" name="Value 8"/>
            <p:cNvSpPr txBox="1"/>
            <p:nvPr/>
          </p:nvSpPr>
          <p:spPr>
            <a:xfrm>
              <a:off x="6521358" y="1487086"/>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68%</a:t>
              </a:r>
            </a:p>
          </p:txBody>
        </p:sp>
      </p:grpSp>
      <p:grpSp>
        <p:nvGrpSpPr>
          <p:cNvPr id="17" name="Group 9">
            <a:extLst>
              <a:ext uri="{FF2B5EF4-FFF2-40B4-BE49-F238E27FC236}">
                <a16:creationId xmlns:a16="http://schemas.microsoft.com/office/drawing/2014/main" id="{2730EA46-248B-4D4D-A621-57F8B6477689}"/>
              </a:ext>
            </a:extLst>
          </p:cNvPr>
          <p:cNvGrpSpPr/>
          <p:nvPr/>
        </p:nvGrpSpPr>
        <p:grpSpPr>
          <a:xfrm>
            <a:off x="7873883" y="1793121"/>
            <a:ext cx="1443948" cy="817673"/>
            <a:chOff x="7873883" y="1672801"/>
            <a:chExt cx="1443948" cy="817673"/>
          </a:xfrm>
        </p:grpSpPr>
        <p:graphicFrame>
          <p:nvGraphicFramePr>
            <p:cNvPr id="180" name="Chart 9"/>
            <p:cNvGraphicFramePr/>
            <p:nvPr/>
          </p:nvGraphicFramePr>
          <p:xfrm>
            <a:off x="8203243" y="1955497"/>
            <a:ext cx="959242" cy="534977"/>
          </p:xfrm>
          <a:graphic>
            <a:graphicData uri="http://schemas.openxmlformats.org/drawingml/2006/chart">
              <c:chart xmlns:c="http://schemas.openxmlformats.org/drawingml/2006/chart" xmlns:r="http://schemas.openxmlformats.org/officeDocument/2006/relationships" r:id="rId15"/>
            </a:graphicData>
          </a:graphic>
        </p:graphicFrame>
        <p:sp>
          <p:nvSpPr>
            <p:cNvPr id="297" name="Title 9"/>
            <p:cNvSpPr txBox="1"/>
            <p:nvPr/>
          </p:nvSpPr>
          <p:spPr>
            <a:xfrm>
              <a:off x="7873883" y="1672801"/>
              <a:ext cx="14439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558EB"/>
                  </a:solidFill>
                  <a:effectLst/>
                  <a:uLnTx/>
                  <a:uFillTx/>
                  <a:latin typeface="Arial"/>
                  <a:ea typeface="+mn-ea"/>
                  <a:cs typeface="+mn-cs"/>
                </a:rPr>
                <a:t>AFTER WORK/</a:t>
              </a:r>
              <a:br>
                <a:rPr kumimoji="0" lang="en-US" sz="1200" b="1" i="0" u="none" strike="noStrike" kern="1200" cap="none" spc="0" normalizeH="0" baseline="0" noProof="0" dirty="0">
                  <a:ln>
                    <a:noFill/>
                  </a:ln>
                  <a:solidFill>
                    <a:srgbClr val="3558EB"/>
                  </a:solidFill>
                  <a:effectLst/>
                  <a:uLnTx/>
                  <a:uFillTx/>
                  <a:latin typeface="Arial"/>
                  <a:ea typeface="+mn-ea"/>
                  <a:cs typeface="+mn-cs"/>
                </a:rPr>
              </a:br>
              <a:r>
                <a:rPr kumimoji="0" lang="en-US" sz="1200" b="1" i="0" u="none" strike="noStrike" kern="1200" cap="none" spc="0" normalizeH="0" baseline="0" noProof="0" dirty="0">
                  <a:ln>
                    <a:noFill/>
                  </a:ln>
                  <a:solidFill>
                    <a:srgbClr val="3558EB"/>
                  </a:solidFill>
                  <a:effectLst/>
                  <a:uLnTx/>
                  <a:uFillTx/>
                  <a:latin typeface="Arial"/>
                  <a:ea typeface="+mn-ea"/>
                  <a:cs typeface="+mn-cs"/>
                </a:rPr>
                <a:t>SCHOOL BITE</a:t>
              </a:r>
            </a:p>
          </p:txBody>
        </p:sp>
        <p:sp>
          <p:nvSpPr>
            <p:cNvPr id="128" name="Value 9"/>
            <p:cNvSpPr txBox="1"/>
            <p:nvPr/>
          </p:nvSpPr>
          <p:spPr>
            <a:xfrm>
              <a:off x="7894269" y="2082477"/>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72%</a:t>
              </a:r>
            </a:p>
          </p:txBody>
        </p:sp>
      </p:grpSp>
      <p:grpSp>
        <p:nvGrpSpPr>
          <p:cNvPr id="47" name="Group 11">
            <a:extLst>
              <a:ext uri="{FF2B5EF4-FFF2-40B4-BE49-F238E27FC236}">
                <a16:creationId xmlns:a16="http://schemas.microsoft.com/office/drawing/2014/main" id="{4E7C042A-6600-459D-A0AD-C27929DE9C01}"/>
              </a:ext>
            </a:extLst>
          </p:cNvPr>
          <p:cNvGrpSpPr/>
          <p:nvPr/>
        </p:nvGrpSpPr>
        <p:grpSpPr>
          <a:xfrm>
            <a:off x="9594766" y="3215487"/>
            <a:ext cx="2015134" cy="801374"/>
            <a:chOff x="9594766" y="3095167"/>
            <a:chExt cx="2015134" cy="801374"/>
          </a:xfrm>
        </p:grpSpPr>
        <p:sp>
          <p:nvSpPr>
            <p:cNvPr id="203" name="Title 11"/>
            <p:cNvSpPr txBox="1"/>
            <p:nvPr/>
          </p:nvSpPr>
          <p:spPr>
            <a:xfrm>
              <a:off x="9594766" y="3095167"/>
              <a:ext cx="2015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D4C"/>
                  </a:solidFill>
                  <a:effectLst/>
                  <a:uLnTx/>
                  <a:uFillTx/>
                  <a:latin typeface="Arial"/>
                  <a:ea typeface="+mn-ea"/>
                  <a:cs typeface="+mn-cs"/>
                </a:rPr>
                <a:t>DINNER</a:t>
              </a:r>
              <a:br>
                <a:rPr kumimoji="0" lang="en-US" sz="1200" b="1" i="0" u="none" strike="noStrike" kern="1200" cap="none" spc="0" normalizeH="0" baseline="0" noProof="0" dirty="0">
                  <a:ln>
                    <a:noFill/>
                  </a:ln>
                  <a:solidFill>
                    <a:srgbClr val="002D4C"/>
                  </a:solidFill>
                  <a:effectLst/>
                  <a:uLnTx/>
                  <a:uFillTx/>
                  <a:latin typeface="Arial"/>
                  <a:ea typeface="+mn-ea"/>
                  <a:cs typeface="+mn-cs"/>
                </a:rPr>
              </a:br>
              <a:r>
                <a:rPr kumimoji="0" lang="en-US" sz="1200" b="1" i="0" u="none" strike="noStrike" kern="1200" cap="none" spc="0" normalizeH="0" baseline="0" noProof="0" dirty="0">
                  <a:ln>
                    <a:noFill/>
                  </a:ln>
                  <a:solidFill>
                    <a:srgbClr val="002D4C"/>
                  </a:solidFill>
                  <a:effectLst/>
                  <a:uLnTx/>
                  <a:uFillTx/>
                  <a:latin typeface="Arial"/>
                  <a:ea typeface="+mn-ea"/>
                  <a:cs typeface="+mn-cs"/>
                </a:rPr>
                <a:t>ALTERNATIVE</a:t>
              </a:r>
            </a:p>
          </p:txBody>
        </p:sp>
        <p:graphicFrame>
          <p:nvGraphicFramePr>
            <p:cNvPr id="240" name="Chart 11"/>
            <p:cNvGraphicFramePr/>
            <p:nvPr/>
          </p:nvGraphicFramePr>
          <p:xfrm>
            <a:off x="9929135" y="3361564"/>
            <a:ext cx="959242" cy="534977"/>
          </p:xfrm>
          <a:graphic>
            <a:graphicData uri="http://schemas.openxmlformats.org/drawingml/2006/chart">
              <c:chart xmlns:c="http://schemas.openxmlformats.org/drawingml/2006/chart" xmlns:r="http://schemas.openxmlformats.org/officeDocument/2006/relationships" r:id="rId16"/>
            </a:graphicData>
          </a:graphic>
        </p:graphicFrame>
        <p:sp>
          <p:nvSpPr>
            <p:cNvPr id="130" name="Value 11"/>
            <p:cNvSpPr txBox="1"/>
            <p:nvPr/>
          </p:nvSpPr>
          <p:spPr>
            <a:xfrm>
              <a:off x="9600012" y="3470913"/>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72%</a:t>
              </a:r>
            </a:p>
          </p:txBody>
        </p:sp>
      </p:grpSp>
      <p:grpSp>
        <p:nvGrpSpPr>
          <p:cNvPr id="23" name="Group 12">
            <a:extLst>
              <a:ext uri="{FF2B5EF4-FFF2-40B4-BE49-F238E27FC236}">
                <a16:creationId xmlns:a16="http://schemas.microsoft.com/office/drawing/2014/main" id="{745A8DF8-C572-4F88-9B2A-4B758196F670}"/>
              </a:ext>
            </a:extLst>
          </p:cNvPr>
          <p:cNvGrpSpPr/>
          <p:nvPr/>
        </p:nvGrpSpPr>
        <p:grpSpPr>
          <a:xfrm>
            <a:off x="10025543" y="4040655"/>
            <a:ext cx="1270444" cy="639196"/>
            <a:chOff x="10025543" y="3920335"/>
            <a:chExt cx="1270444" cy="639196"/>
          </a:xfrm>
        </p:grpSpPr>
        <p:sp>
          <p:nvSpPr>
            <p:cNvPr id="213" name="Title 12"/>
            <p:cNvSpPr txBox="1"/>
            <p:nvPr/>
          </p:nvSpPr>
          <p:spPr>
            <a:xfrm>
              <a:off x="10025543" y="3920335"/>
              <a:ext cx="1169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Arial"/>
                  <a:ea typeface="+mn-ea"/>
                  <a:cs typeface="+mn-cs"/>
                </a:rPr>
                <a:t>EVENING ME</a:t>
              </a:r>
            </a:p>
          </p:txBody>
        </p:sp>
        <p:graphicFrame>
          <p:nvGraphicFramePr>
            <p:cNvPr id="216" name="Chart 12"/>
            <p:cNvGraphicFramePr/>
            <p:nvPr/>
          </p:nvGraphicFramePr>
          <p:xfrm>
            <a:off x="10336745" y="4024554"/>
            <a:ext cx="959242" cy="534977"/>
          </p:xfrm>
          <a:graphic>
            <a:graphicData uri="http://schemas.openxmlformats.org/drawingml/2006/chart">
              <c:chart xmlns:c="http://schemas.openxmlformats.org/drawingml/2006/chart" xmlns:r="http://schemas.openxmlformats.org/officeDocument/2006/relationships" r:id="rId17"/>
            </a:graphicData>
          </a:graphic>
        </p:graphicFrame>
        <p:sp>
          <p:nvSpPr>
            <p:cNvPr id="131" name="Value 12"/>
            <p:cNvSpPr txBox="1"/>
            <p:nvPr/>
          </p:nvSpPr>
          <p:spPr>
            <a:xfrm>
              <a:off x="10039216" y="4148327"/>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94%</a:t>
              </a:r>
            </a:p>
          </p:txBody>
        </p:sp>
      </p:grpSp>
      <p:grpSp>
        <p:nvGrpSpPr>
          <p:cNvPr id="48" name="Group 13">
            <a:extLst>
              <a:ext uri="{FF2B5EF4-FFF2-40B4-BE49-F238E27FC236}">
                <a16:creationId xmlns:a16="http://schemas.microsoft.com/office/drawing/2014/main" id="{3616E778-6536-4D93-B461-84B148795C41}"/>
              </a:ext>
            </a:extLst>
          </p:cNvPr>
          <p:cNvGrpSpPr/>
          <p:nvPr/>
        </p:nvGrpSpPr>
        <p:grpSpPr>
          <a:xfrm>
            <a:off x="10157867" y="4727825"/>
            <a:ext cx="1409563" cy="647917"/>
            <a:chOff x="10157867" y="4607505"/>
            <a:chExt cx="1409563" cy="647917"/>
          </a:xfrm>
        </p:grpSpPr>
        <p:sp>
          <p:nvSpPr>
            <p:cNvPr id="218" name="Title 13"/>
            <p:cNvSpPr txBox="1"/>
            <p:nvPr/>
          </p:nvSpPr>
          <p:spPr>
            <a:xfrm>
              <a:off x="10157867" y="4607505"/>
              <a:ext cx="14095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Arial"/>
                  <a:ea typeface="+mn-ea"/>
                  <a:cs typeface="+mn-cs"/>
                </a:rPr>
                <a:t>EVENING WE</a:t>
              </a:r>
            </a:p>
          </p:txBody>
        </p:sp>
        <p:graphicFrame>
          <p:nvGraphicFramePr>
            <p:cNvPr id="221" name="Chart 13"/>
            <p:cNvGraphicFramePr/>
            <p:nvPr/>
          </p:nvGraphicFramePr>
          <p:xfrm>
            <a:off x="10477428" y="4710717"/>
            <a:ext cx="959242" cy="544705"/>
          </p:xfrm>
          <a:graphic>
            <a:graphicData uri="http://schemas.openxmlformats.org/drawingml/2006/chart">
              <c:chart xmlns:c="http://schemas.openxmlformats.org/drawingml/2006/chart" xmlns:r="http://schemas.openxmlformats.org/officeDocument/2006/relationships" r:id="rId18"/>
            </a:graphicData>
          </a:graphic>
        </p:graphicFrame>
        <p:sp>
          <p:nvSpPr>
            <p:cNvPr id="132" name="Value 13"/>
            <p:cNvSpPr txBox="1"/>
            <p:nvPr/>
          </p:nvSpPr>
          <p:spPr>
            <a:xfrm>
              <a:off x="10175781" y="4839234"/>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82%</a:t>
              </a:r>
            </a:p>
          </p:txBody>
        </p:sp>
      </p:grpSp>
      <p:sp>
        <p:nvSpPr>
          <p:cNvPr id="133" name="Occasion 14"/>
          <p:cNvSpPr/>
          <p:nvPr/>
        </p:nvSpPr>
        <p:spPr>
          <a:xfrm>
            <a:off x="9510429" y="5364846"/>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8%</a:t>
            </a:r>
          </a:p>
        </p:txBody>
      </p:sp>
      <p:grpSp>
        <p:nvGrpSpPr>
          <p:cNvPr id="24" name="Group 14">
            <a:extLst>
              <a:ext uri="{FF2B5EF4-FFF2-40B4-BE49-F238E27FC236}">
                <a16:creationId xmlns:a16="http://schemas.microsoft.com/office/drawing/2014/main" id="{4BD1AB79-9F34-4C9B-9C3D-2EFA1815C9EA}"/>
              </a:ext>
            </a:extLst>
          </p:cNvPr>
          <p:cNvGrpSpPr/>
          <p:nvPr/>
        </p:nvGrpSpPr>
        <p:grpSpPr>
          <a:xfrm>
            <a:off x="10312534" y="5469071"/>
            <a:ext cx="1695706" cy="812021"/>
            <a:chOff x="10312534" y="5348751"/>
            <a:chExt cx="1695706" cy="812021"/>
          </a:xfrm>
        </p:grpSpPr>
        <p:graphicFrame>
          <p:nvGraphicFramePr>
            <p:cNvPr id="226" name="Chart 14"/>
            <p:cNvGraphicFramePr/>
            <p:nvPr/>
          </p:nvGraphicFramePr>
          <p:xfrm>
            <a:off x="10650658" y="5625795"/>
            <a:ext cx="959242" cy="534977"/>
          </p:xfrm>
          <a:graphic>
            <a:graphicData uri="http://schemas.openxmlformats.org/drawingml/2006/chart">
              <c:chart xmlns:c="http://schemas.openxmlformats.org/drawingml/2006/chart" xmlns:r="http://schemas.openxmlformats.org/officeDocument/2006/relationships" r:id="rId19"/>
            </a:graphicData>
          </a:graphic>
        </p:graphicFrame>
        <p:sp>
          <p:nvSpPr>
            <p:cNvPr id="201" name="Title 14"/>
            <p:cNvSpPr txBox="1"/>
            <p:nvPr/>
          </p:nvSpPr>
          <p:spPr>
            <a:xfrm>
              <a:off x="10312534" y="5348751"/>
              <a:ext cx="16957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lumMod val="50000"/>
                    </a:prstClr>
                  </a:solidFill>
                  <a:effectLst/>
                  <a:uLnTx/>
                  <a:uFillTx/>
                  <a:latin typeface="Arial"/>
                  <a:ea typeface="+mn-ea"/>
                  <a:cs typeface="+mn-cs"/>
                </a:rPr>
                <a:t>BEDTIME/ LATE NIGHT SNACK</a:t>
              </a:r>
            </a:p>
          </p:txBody>
        </p:sp>
        <p:sp>
          <p:nvSpPr>
            <p:cNvPr id="135" name="Value 14"/>
            <p:cNvSpPr txBox="1"/>
            <p:nvPr/>
          </p:nvSpPr>
          <p:spPr>
            <a:xfrm>
              <a:off x="10338420" y="5757589"/>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93%</a:t>
              </a:r>
            </a:p>
          </p:txBody>
        </p:sp>
      </p:grpSp>
      <p:sp>
        <p:nvSpPr>
          <p:cNvPr id="136" name="Occasion 7"/>
          <p:cNvSpPr/>
          <p:nvPr/>
        </p:nvSpPr>
        <p:spPr>
          <a:xfrm>
            <a:off x="5198570" y="2157148"/>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5%</a:t>
            </a:r>
          </a:p>
        </p:txBody>
      </p:sp>
      <p:sp>
        <p:nvSpPr>
          <p:cNvPr id="137" name="Occasion 8"/>
          <p:cNvSpPr/>
          <p:nvPr/>
        </p:nvSpPr>
        <p:spPr>
          <a:xfrm>
            <a:off x="5985508" y="2120582"/>
            <a:ext cx="463212" cy="46321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8%</a:t>
            </a:r>
          </a:p>
        </p:txBody>
      </p:sp>
      <p:grpSp>
        <p:nvGrpSpPr>
          <p:cNvPr id="46" name="Group 10">
            <a:extLst>
              <a:ext uri="{FF2B5EF4-FFF2-40B4-BE49-F238E27FC236}">
                <a16:creationId xmlns:a16="http://schemas.microsoft.com/office/drawing/2014/main" id="{70C48335-886B-41B3-A453-7CB7F4BFFD7D}"/>
              </a:ext>
            </a:extLst>
          </p:cNvPr>
          <p:cNvGrpSpPr/>
          <p:nvPr/>
        </p:nvGrpSpPr>
        <p:grpSpPr>
          <a:xfrm>
            <a:off x="8853461" y="2530674"/>
            <a:ext cx="1304725" cy="660069"/>
            <a:chOff x="8853461" y="2410354"/>
            <a:chExt cx="1304725" cy="660069"/>
          </a:xfrm>
        </p:grpSpPr>
        <p:sp>
          <p:nvSpPr>
            <p:cNvPr id="94" name="Title 10">
              <a:extLst>
                <a:ext uri="{FF2B5EF4-FFF2-40B4-BE49-F238E27FC236}">
                  <a16:creationId xmlns:a16="http://schemas.microsoft.com/office/drawing/2014/main" id="{89B2A1A8-5E1B-44A8-87FB-F621930F915D}"/>
                </a:ext>
              </a:extLst>
            </p:cNvPr>
            <p:cNvSpPr txBox="1"/>
            <p:nvPr/>
          </p:nvSpPr>
          <p:spPr>
            <a:xfrm>
              <a:off x="8853461" y="2410354"/>
              <a:ext cx="11006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086"/>
                  </a:solidFill>
                  <a:effectLst/>
                  <a:uLnTx/>
                  <a:uFillTx/>
                  <a:latin typeface="Arial"/>
                  <a:ea typeface="+mn-ea"/>
                  <a:cs typeface="+mn-cs"/>
                </a:rPr>
                <a:t>DINNER</a:t>
              </a:r>
            </a:p>
          </p:txBody>
        </p:sp>
        <p:graphicFrame>
          <p:nvGraphicFramePr>
            <p:cNvPr id="95" name="Chart 10">
              <a:extLst>
                <a:ext uri="{FF2B5EF4-FFF2-40B4-BE49-F238E27FC236}">
                  <a16:creationId xmlns:a16="http://schemas.microsoft.com/office/drawing/2014/main" id="{FF20B8C2-0337-4EF8-B0F4-6D4D5D46751E}"/>
                </a:ext>
              </a:extLst>
            </p:cNvPr>
            <p:cNvGraphicFramePr/>
            <p:nvPr/>
          </p:nvGraphicFramePr>
          <p:xfrm>
            <a:off x="9198944" y="2535446"/>
            <a:ext cx="959242" cy="534977"/>
          </p:xfrm>
          <a:graphic>
            <a:graphicData uri="http://schemas.openxmlformats.org/drawingml/2006/chart">
              <c:chart xmlns:c="http://schemas.openxmlformats.org/drawingml/2006/chart" xmlns:r="http://schemas.openxmlformats.org/officeDocument/2006/relationships" r:id="rId20"/>
            </a:graphicData>
          </a:graphic>
        </p:graphicFrame>
        <p:sp>
          <p:nvSpPr>
            <p:cNvPr id="96" name="Value 10">
              <a:extLst>
                <a:ext uri="{FF2B5EF4-FFF2-40B4-BE49-F238E27FC236}">
                  <a16:creationId xmlns:a16="http://schemas.microsoft.com/office/drawing/2014/main" id="{6A5C1B3A-6C68-4A90-BF4F-1867817CCCD8}"/>
                </a:ext>
              </a:extLst>
            </p:cNvPr>
            <p:cNvSpPr txBox="1"/>
            <p:nvPr/>
          </p:nvSpPr>
          <p:spPr>
            <a:xfrm>
              <a:off x="8861481" y="2657876"/>
              <a:ext cx="4908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5959"/>
                  </a:solidFill>
                  <a:effectLst/>
                  <a:uLnTx/>
                  <a:uFillTx/>
                  <a:latin typeface="Arial"/>
                  <a:ea typeface="+mn-ea"/>
                  <a:cs typeface="+mn-cs"/>
                </a:rPr>
                <a:t>85%</a:t>
              </a:r>
            </a:p>
          </p:txBody>
        </p:sp>
      </p:grpSp>
      <p:sp>
        <p:nvSpPr>
          <p:cNvPr id="4" name="TextBox 3">
            <a:extLst>
              <a:ext uri="{FF2B5EF4-FFF2-40B4-BE49-F238E27FC236}">
                <a16:creationId xmlns:a16="http://schemas.microsoft.com/office/drawing/2014/main" id="{FC2C8A67-1B9D-4B65-B69A-4F93E6903778}"/>
              </a:ext>
            </a:extLst>
          </p:cNvPr>
          <p:cNvSpPr txBox="1"/>
          <p:nvPr/>
        </p:nvSpPr>
        <p:spPr>
          <a:xfrm>
            <a:off x="6563199" y="6541453"/>
            <a:ext cx="994183" cy="215444"/>
          </a:xfrm>
          <a:prstGeom prst="rect">
            <a:avLst/>
          </a:prstGeom>
          <a:noFill/>
        </p:spPr>
        <p:txBody>
          <a:bodyPr wrap="none" rtlCol="0">
            <a:spAutoFit/>
          </a:bodyPr>
          <a:lstStyle/>
          <a:p>
            <a:r>
              <a:rPr lang="en-US" sz="800" dirty="0">
                <a:solidFill>
                  <a:schemeClr val="tx1">
                    <a:lumMod val="50000"/>
                    <a:lumOff val="50000"/>
                  </a:schemeClr>
                </a:solidFill>
              </a:rPr>
              <a:t> n=36905 [37183]</a:t>
            </a:r>
            <a:endParaRPr lang="en-IN" sz="800" dirty="0"/>
          </a:p>
        </p:txBody>
      </p:sp>
      <p:grpSp>
        <p:nvGrpSpPr>
          <p:cNvPr id="8" name="Group 4">
            <a:extLst>
              <a:ext uri="{FF2B5EF4-FFF2-40B4-BE49-F238E27FC236}">
                <a16:creationId xmlns:a16="http://schemas.microsoft.com/office/drawing/2014/main" id="{AD8AC0E1-F073-4AD6-8350-F7A54D4C13E6}"/>
              </a:ext>
            </a:extLst>
          </p:cNvPr>
          <p:cNvGrpSpPr/>
          <p:nvPr/>
        </p:nvGrpSpPr>
        <p:grpSpPr>
          <a:xfrm>
            <a:off x="1273113" y="2794962"/>
            <a:ext cx="1674815" cy="834077"/>
            <a:chOff x="1273113" y="2674642"/>
            <a:chExt cx="1674815" cy="834077"/>
          </a:xfrm>
        </p:grpSpPr>
        <p:sp>
          <p:nvSpPr>
            <p:cNvPr id="273" name="Title 4"/>
            <p:cNvSpPr txBox="1"/>
            <p:nvPr/>
          </p:nvSpPr>
          <p:spPr>
            <a:xfrm>
              <a:off x="1285992" y="2674642"/>
              <a:ext cx="1661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9933"/>
                  </a:solidFill>
                  <a:effectLst/>
                  <a:uLnTx/>
                  <a:uFillTx/>
                  <a:latin typeface="Arial"/>
                  <a:ea typeface="+mn-ea"/>
                  <a:cs typeface="+mn-cs"/>
                </a:rPr>
                <a:t>BREAKFAST AT</a:t>
              </a:r>
              <a:br>
                <a:rPr kumimoji="0" lang="en-US" sz="1200" b="1" i="0" u="none" strike="noStrike" kern="1200" cap="none" spc="0" normalizeH="0" baseline="0" noProof="0" dirty="0">
                  <a:ln>
                    <a:noFill/>
                  </a:ln>
                  <a:solidFill>
                    <a:srgbClr val="FF9933"/>
                  </a:solidFill>
                  <a:effectLst/>
                  <a:uLnTx/>
                  <a:uFillTx/>
                  <a:latin typeface="Arial"/>
                  <a:ea typeface="+mn-ea"/>
                  <a:cs typeface="+mn-cs"/>
                </a:rPr>
              </a:br>
              <a:r>
                <a:rPr kumimoji="0" lang="en-US" sz="1200" b="1" i="0" u="none" strike="noStrike" kern="1200" cap="none" spc="0" normalizeH="0" baseline="0" noProof="0" dirty="0">
                  <a:ln>
                    <a:noFill/>
                  </a:ln>
                  <a:solidFill>
                    <a:srgbClr val="FF9933"/>
                  </a:solidFill>
                  <a:effectLst/>
                  <a:uLnTx/>
                  <a:uFillTx/>
                  <a:latin typeface="Arial"/>
                  <a:ea typeface="+mn-ea"/>
                  <a:cs typeface="+mn-cs"/>
                </a:rPr>
                <a:t>WORK/SCHOOL</a:t>
              </a:r>
            </a:p>
          </p:txBody>
        </p:sp>
        <p:sp>
          <p:nvSpPr>
            <p:cNvPr id="117" name="Value 4"/>
            <p:cNvSpPr txBox="1"/>
            <p:nvPr/>
          </p:nvSpPr>
          <p:spPr>
            <a:xfrm>
              <a:off x="1273113" y="3104850"/>
              <a:ext cx="4968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95959"/>
                  </a:solidFill>
                  <a:latin typeface="Arial"/>
                </a:rPr>
                <a:t>52</a:t>
              </a:r>
              <a:r>
                <a:rPr kumimoji="0" lang="en-US" sz="1200" b="1" i="0" u="none" strike="noStrike" kern="1200" cap="none" spc="0" normalizeH="0" baseline="0" noProof="0" dirty="0">
                  <a:ln>
                    <a:noFill/>
                  </a:ln>
                  <a:solidFill>
                    <a:srgbClr val="595959"/>
                  </a:solidFill>
                  <a:effectLst/>
                  <a:uLnTx/>
                  <a:uFillTx/>
                  <a:latin typeface="Arial"/>
                  <a:ea typeface="+mn-ea"/>
                  <a:cs typeface="+mn-cs"/>
                </a:rPr>
                <a:t>%</a:t>
              </a:r>
            </a:p>
          </p:txBody>
        </p:sp>
        <p:graphicFrame>
          <p:nvGraphicFramePr>
            <p:cNvPr id="93" name="Chart 4">
              <a:extLst>
                <a:ext uri="{FF2B5EF4-FFF2-40B4-BE49-F238E27FC236}">
                  <a16:creationId xmlns:a16="http://schemas.microsoft.com/office/drawing/2014/main" id="{DFF7D7F6-D69D-4767-ABF7-10201522A1AB}"/>
                </a:ext>
              </a:extLst>
            </p:cNvPr>
            <p:cNvGraphicFramePr/>
            <p:nvPr/>
          </p:nvGraphicFramePr>
          <p:xfrm>
            <a:off x="1694881" y="2973742"/>
            <a:ext cx="959242" cy="534977"/>
          </p:xfrm>
          <a:graphic>
            <a:graphicData uri="http://schemas.openxmlformats.org/drawingml/2006/chart">
              <c:chart xmlns:c="http://schemas.openxmlformats.org/drawingml/2006/chart" xmlns:r="http://schemas.openxmlformats.org/officeDocument/2006/relationships" r:id="rId21"/>
            </a:graphicData>
          </a:graphic>
        </p:graphicFrame>
      </p:grpSp>
      <p:sp>
        <p:nvSpPr>
          <p:cNvPr id="97" name="Filter">
            <a:extLst>
              <a:ext uri="{FF2B5EF4-FFF2-40B4-BE49-F238E27FC236}">
                <a16:creationId xmlns:a16="http://schemas.microsoft.com/office/drawing/2014/main" id="{6860352E-625B-4519-B548-86C729D4205A}"/>
              </a:ext>
            </a:extLst>
          </p:cNvPr>
          <p:cNvSpPr txBox="1"/>
          <p:nvPr/>
        </p:nvSpPr>
        <p:spPr>
          <a:xfrm>
            <a:off x="289078" y="785297"/>
            <a:ext cx="11719162" cy="258532"/>
          </a:xfrm>
          <a:prstGeom prst="rect">
            <a:avLst/>
          </a:prstGeom>
          <a:noFill/>
        </p:spPr>
        <p:txBody>
          <a:bodyPr wrap="square">
            <a:spAutoFit/>
          </a:bodyPr>
          <a:lstStyle/>
          <a:p>
            <a:pPr lvl="0">
              <a:lnSpc>
                <a:spcPct val="90000"/>
              </a:lnSpc>
              <a:spcBef>
                <a:spcPct val="0"/>
              </a:spcBef>
              <a:defRPr/>
            </a:pPr>
            <a:r>
              <a:rPr lang="en-US" sz="1200" dirty="0">
                <a:solidFill>
                  <a:srgbClr val="DB1348"/>
                </a:solidFill>
                <a:latin typeface="Franklin Gothic Medium Cond"/>
              </a:rPr>
              <a:t>ADDITIONAL FILTER: </a:t>
            </a:r>
            <a:r>
              <a:rPr lang="en-IN" sz="1200" dirty="0">
                <a:solidFill>
                  <a:srgbClr val="C91717"/>
                </a:solidFill>
              </a:rPr>
              <a:t>&lt;Additional Filter&gt;</a:t>
            </a:r>
            <a:endParaRPr lang="en-US" sz="1200" dirty="0">
              <a:solidFill>
                <a:srgbClr val="C91717"/>
              </a:solidFill>
            </a:endParaRPr>
          </a:p>
        </p:txBody>
      </p:sp>
      <p:sp>
        <p:nvSpPr>
          <p:cNvPr id="10" name="Slide Number Placeholder 9">
            <a:extLst>
              <a:ext uri="{FF2B5EF4-FFF2-40B4-BE49-F238E27FC236}">
                <a16:creationId xmlns:a16="http://schemas.microsoft.com/office/drawing/2014/main" id="{9F9845C8-BEB2-4D55-93DC-01B735A61DFD}"/>
              </a:ext>
            </a:extLst>
          </p:cNvPr>
          <p:cNvSpPr>
            <a:spLocks noGrp="1"/>
          </p:cNvSpPr>
          <p:nvPr>
            <p:ph type="sldNum" sz="quarter" idx="4"/>
          </p:nvPr>
        </p:nvSpPr>
        <p:spPr/>
        <p:txBody>
          <a:bodyPr/>
          <a:lstStyle/>
          <a:p>
            <a:fld id="{A26DCA39-FE7E-4B33-9419-C9BB65BD885E}" type="slidenum">
              <a:rPr lang="en-US" smtClean="0"/>
              <a:pPr/>
              <a:t>15</a:t>
            </a:fld>
            <a:endParaRPr lang="en-US" dirty="0"/>
          </a:p>
        </p:txBody>
      </p:sp>
    </p:spTree>
    <p:extLst>
      <p:ext uri="{BB962C8B-B14F-4D97-AF65-F5344CB8AC3E}">
        <p14:creationId xmlns:p14="http://schemas.microsoft.com/office/powerpoint/2010/main" val="58147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a:spLocks/>
          </p:cNvSpPr>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700" b="0" i="0" u="none" strike="noStrike" kern="1200" cap="none" spc="0" normalizeH="0" baseline="0" noProof="0" dirty="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a:spLocks/>
          </p:cNvSpPr>
          <p:nvPr/>
        </p:nvSpPr>
        <p:spPr>
          <a:xfrm>
            <a:off x="281482" y="105371"/>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Kellogg’s Eating Occasion Framework</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DB1348"/>
                </a:solidFill>
                <a:effectLst/>
                <a:uLnTx/>
                <a:uFillTx/>
                <a:latin typeface="Franklin Gothic Medium Cond"/>
                <a:ea typeface="+mj-ea"/>
                <a:cs typeface="+mj-cs"/>
              </a:rPr>
              <a:t>BY AGE GROUPS</a:t>
            </a:r>
          </a:p>
        </p:txBody>
      </p:sp>
      <p:pic>
        <p:nvPicPr>
          <p:cNvPr id="33" name="Picture 32">
            <a:extLst>
              <a:ext uri="{FF2B5EF4-FFF2-40B4-BE49-F238E27FC236}">
                <a16:creationId xmlns:a16="http://schemas.microsoft.com/office/drawing/2014/main" id="{50ECC0D5-09BB-844F-8F66-BB44F3AAAA3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2589592" y="3628610"/>
            <a:ext cx="5436000" cy="72000"/>
          </a:xfrm>
          <a:prstGeom prst="rect">
            <a:avLst/>
          </a:prstGeom>
        </p:spPr>
      </p:pic>
      <p:grpSp>
        <p:nvGrpSpPr>
          <p:cNvPr id="5" name="Group 4">
            <a:extLst>
              <a:ext uri="{FF2B5EF4-FFF2-40B4-BE49-F238E27FC236}">
                <a16:creationId xmlns:a16="http://schemas.microsoft.com/office/drawing/2014/main" id="{6FD29C72-D1CA-9F4F-80DF-179E3800543C}"/>
              </a:ext>
            </a:extLst>
          </p:cNvPr>
          <p:cNvGrpSpPr/>
          <p:nvPr/>
        </p:nvGrpSpPr>
        <p:grpSpPr>
          <a:xfrm>
            <a:off x="129726" y="1373658"/>
            <a:ext cx="5060981" cy="5172529"/>
            <a:chOff x="129726" y="1179411"/>
            <a:chExt cx="5060981" cy="5172529"/>
          </a:xfrm>
        </p:grpSpPr>
        <p:grpSp>
          <p:nvGrpSpPr>
            <p:cNvPr id="2" name="Group 1">
              <a:extLst>
                <a:ext uri="{FF2B5EF4-FFF2-40B4-BE49-F238E27FC236}">
                  <a16:creationId xmlns:a16="http://schemas.microsoft.com/office/drawing/2014/main" id="{6D455EF7-0B84-3B4C-A2C3-36ED2DB9000D}"/>
                </a:ext>
              </a:extLst>
            </p:cNvPr>
            <p:cNvGrpSpPr/>
            <p:nvPr/>
          </p:nvGrpSpPr>
          <p:grpSpPr>
            <a:xfrm>
              <a:off x="129726" y="1179411"/>
              <a:ext cx="5060981" cy="5172529"/>
              <a:chOff x="129726" y="1028575"/>
              <a:chExt cx="5060981" cy="5172529"/>
            </a:xfrm>
          </p:grpSpPr>
          <p:graphicFrame>
            <p:nvGraphicFramePr>
              <p:cNvPr id="34" name="Chart 33">
                <a:extLst>
                  <a:ext uri="{FF2B5EF4-FFF2-40B4-BE49-F238E27FC236}">
                    <a16:creationId xmlns:a16="http://schemas.microsoft.com/office/drawing/2014/main" id="{A8C9700F-485C-1047-B971-BEC0F2FAF3A8}"/>
                  </a:ext>
                </a:extLst>
              </p:cNvPr>
              <p:cNvGraphicFramePr/>
              <p:nvPr/>
            </p:nvGraphicFramePr>
            <p:xfrm>
              <a:off x="211597" y="1028575"/>
              <a:ext cx="4898226" cy="5172529"/>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a:extLst>
                  <a:ext uri="{FF2B5EF4-FFF2-40B4-BE49-F238E27FC236}">
                    <a16:creationId xmlns:a16="http://schemas.microsoft.com/office/drawing/2014/main" id="{DFD063ED-FD59-0345-8B2D-2635C76A3FE1}"/>
                  </a:ext>
                </a:extLst>
              </p:cNvPr>
              <p:cNvSpPr txBox="1"/>
              <p:nvPr/>
            </p:nvSpPr>
            <p:spPr>
              <a:xfrm>
                <a:off x="129726" y="1560256"/>
                <a:ext cx="320792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TOTAL POPULATION OF ADULTS, TEENS AND KIDS</a:t>
                </a:r>
              </a:p>
            </p:txBody>
          </p:sp>
          <p:sp>
            <p:nvSpPr>
              <p:cNvPr id="36" name="TextBox 35">
                <a:extLst>
                  <a:ext uri="{FF2B5EF4-FFF2-40B4-BE49-F238E27FC236}">
                    <a16:creationId xmlns:a16="http://schemas.microsoft.com/office/drawing/2014/main" id="{88871306-D230-D343-B179-32F57851B569}"/>
                  </a:ext>
                </a:extLst>
              </p:cNvPr>
              <p:cNvSpPr txBox="1"/>
              <p:nvPr/>
            </p:nvSpPr>
            <p:spPr>
              <a:xfrm>
                <a:off x="129726" y="2735103"/>
                <a:ext cx="135485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ADULTS AGE 18-70</a:t>
                </a:r>
              </a:p>
            </p:txBody>
          </p:sp>
          <p:sp>
            <p:nvSpPr>
              <p:cNvPr id="37" name="TextBox 36">
                <a:extLst>
                  <a:ext uri="{FF2B5EF4-FFF2-40B4-BE49-F238E27FC236}">
                    <a16:creationId xmlns:a16="http://schemas.microsoft.com/office/drawing/2014/main" id="{914B13B5-951B-044E-AD26-30B66C84B4F3}"/>
                  </a:ext>
                </a:extLst>
              </p:cNvPr>
              <p:cNvSpPr txBox="1"/>
              <p:nvPr/>
            </p:nvSpPr>
            <p:spPr>
              <a:xfrm>
                <a:off x="129726" y="3910604"/>
                <a:ext cx="12650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TEENS AGE 13-17</a:t>
                </a:r>
              </a:p>
            </p:txBody>
          </p:sp>
          <p:sp>
            <p:nvSpPr>
              <p:cNvPr id="38" name="TextBox 37">
                <a:extLst>
                  <a:ext uri="{FF2B5EF4-FFF2-40B4-BE49-F238E27FC236}">
                    <a16:creationId xmlns:a16="http://schemas.microsoft.com/office/drawing/2014/main" id="{9D029375-5B4E-F84E-8829-262CEBF67DB5}"/>
                  </a:ext>
                </a:extLst>
              </p:cNvPr>
              <p:cNvSpPr txBox="1"/>
              <p:nvPr/>
            </p:nvSpPr>
            <p:spPr>
              <a:xfrm>
                <a:off x="129726" y="5076961"/>
                <a:ext cx="1088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KIDS AGE 4-12</a:t>
                </a:r>
              </a:p>
            </p:txBody>
          </p:sp>
          <p:sp>
            <p:nvSpPr>
              <p:cNvPr id="39" name="Sample1">
                <a:extLst>
                  <a:ext uri="{FF2B5EF4-FFF2-40B4-BE49-F238E27FC236}">
                    <a16:creationId xmlns:a16="http://schemas.microsoft.com/office/drawing/2014/main" id="{5D02F32E-D9C7-094B-9520-F372D2F6CE74}"/>
                  </a:ext>
                </a:extLst>
              </p:cNvPr>
              <p:cNvSpPr txBox="1">
                <a:spLocks/>
              </p:cNvSpPr>
              <p:nvPr/>
            </p:nvSpPr>
            <p:spPr>
              <a:xfrm>
                <a:off x="3784396" y="1597169"/>
                <a:ext cx="1406311" cy="2040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j-ea"/>
                    <a:cs typeface="+mj-cs"/>
                  </a:rPr>
                  <a:t>n=36905 [37183]</a:t>
                </a:r>
              </a:p>
            </p:txBody>
          </p:sp>
          <p:sp>
            <p:nvSpPr>
              <p:cNvPr id="40" name="Sample2">
                <a:extLst>
                  <a:ext uri="{FF2B5EF4-FFF2-40B4-BE49-F238E27FC236}">
                    <a16:creationId xmlns:a16="http://schemas.microsoft.com/office/drawing/2014/main" id="{65A86F8C-0C83-5946-82FC-A12E9F880522}"/>
                  </a:ext>
                </a:extLst>
              </p:cNvPr>
              <p:cNvSpPr txBox="1">
                <a:spLocks/>
              </p:cNvSpPr>
              <p:nvPr/>
            </p:nvSpPr>
            <p:spPr>
              <a:xfrm>
                <a:off x="3784396" y="2763860"/>
                <a:ext cx="1406311" cy="2040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j-ea"/>
                    <a:cs typeface="+mj-cs"/>
                  </a:rPr>
                  <a:t>n=30312 [28614]</a:t>
                </a:r>
              </a:p>
            </p:txBody>
          </p:sp>
          <p:sp>
            <p:nvSpPr>
              <p:cNvPr id="41" name="Sample3">
                <a:extLst>
                  <a:ext uri="{FF2B5EF4-FFF2-40B4-BE49-F238E27FC236}">
                    <a16:creationId xmlns:a16="http://schemas.microsoft.com/office/drawing/2014/main" id="{03C17325-AE80-7F46-B03A-6736E12E93EC}"/>
                  </a:ext>
                </a:extLst>
              </p:cNvPr>
              <p:cNvSpPr txBox="1">
                <a:spLocks/>
              </p:cNvSpPr>
              <p:nvPr/>
            </p:nvSpPr>
            <p:spPr>
              <a:xfrm>
                <a:off x="3784396" y="3938707"/>
                <a:ext cx="1406311" cy="2040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j-ea"/>
                    <a:cs typeface="+mj-cs"/>
                  </a:rPr>
                  <a:t>n=2798 [2641]</a:t>
                </a:r>
              </a:p>
            </p:txBody>
          </p:sp>
          <p:sp>
            <p:nvSpPr>
              <p:cNvPr id="42" name="Sample4">
                <a:extLst>
                  <a:ext uri="{FF2B5EF4-FFF2-40B4-BE49-F238E27FC236}">
                    <a16:creationId xmlns:a16="http://schemas.microsoft.com/office/drawing/2014/main" id="{27136901-2772-7E4A-90DA-B8CEBA506A89}"/>
                  </a:ext>
                </a:extLst>
              </p:cNvPr>
              <p:cNvSpPr txBox="1">
                <a:spLocks/>
              </p:cNvSpPr>
              <p:nvPr/>
            </p:nvSpPr>
            <p:spPr>
              <a:xfrm>
                <a:off x="3703512" y="5105718"/>
                <a:ext cx="1406311" cy="2040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j-ea"/>
                    <a:cs typeface="+mj-cs"/>
                  </a:rPr>
                  <a:t>n=3795 [5927]</a:t>
                </a:r>
              </a:p>
            </p:txBody>
          </p:sp>
        </p:grpSp>
        <p:sp>
          <p:nvSpPr>
            <p:cNvPr id="4" name="Rectangle 3">
              <a:extLst>
                <a:ext uri="{FF2B5EF4-FFF2-40B4-BE49-F238E27FC236}">
                  <a16:creationId xmlns:a16="http://schemas.microsoft.com/office/drawing/2014/main" id="{4FCE94ED-12F6-D74F-B04B-1B1DFF60B670}"/>
                </a:ext>
              </a:extLst>
            </p:cNvPr>
            <p:cNvSpPr/>
            <p:nvPr/>
          </p:nvSpPr>
          <p:spPr>
            <a:xfrm>
              <a:off x="211597" y="2168912"/>
              <a:ext cx="4898226" cy="143538"/>
            </a:xfrm>
            <a:prstGeom prst="rect">
              <a:avLst/>
            </a:pr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4D3D0FA4-D50F-1346-8FDB-C6538BC271CD}"/>
                </a:ext>
              </a:extLst>
            </p:cNvPr>
            <p:cNvSpPr/>
            <p:nvPr/>
          </p:nvSpPr>
          <p:spPr>
            <a:xfrm>
              <a:off x="211597" y="3328639"/>
              <a:ext cx="4898226" cy="143538"/>
            </a:xfrm>
            <a:prstGeom prst="rect">
              <a:avLst/>
            </a:pr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8F8D3B97-63D2-7B4D-9127-729009E11D7E}"/>
                </a:ext>
              </a:extLst>
            </p:cNvPr>
            <p:cNvSpPr/>
            <p:nvPr/>
          </p:nvSpPr>
          <p:spPr>
            <a:xfrm>
              <a:off x="211597" y="4482791"/>
              <a:ext cx="4898226" cy="143538"/>
            </a:xfrm>
            <a:prstGeom prst="rect">
              <a:avLst/>
            </a:pr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Rectangle 44">
              <a:extLst>
                <a:ext uri="{FF2B5EF4-FFF2-40B4-BE49-F238E27FC236}">
                  <a16:creationId xmlns:a16="http://schemas.microsoft.com/office/drawing/2014/main" id="{C41D1131-8C16-2548-A1E1-EF3A4041F6CA}"/>
                </a:ext>
              </a:extLst>
            </p:cNvPr>
            <p:cNvSpPr/>
            <p:nvPr/>
          </p:nvSpPr>
          <p:spPr>
            <a:xfrm>
              <a:off x="211597" y="5631367"/>
              <a:ext cx="4898226" cy="143538"/>
            </a:xfrm>
            <a:prstGeom prst="rect">
              <a:avLst/>
            </a:prstGeom>
            <a:solidFill>
              <a:schemeClr val="bg1">
                <a:lumMod val="9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pic>
        <p:nvPicPr>
          <p:cNvPr id="10" name="Picture 9" descr="A close up of a logo&#10;&#10;Description automatically generated">
            <a:extLst>
              <a:ext uri="{FF2B5EF4-FFF2-40B4-BE49-F238E27FC236}">
                <a16:creationId xmlns:a16="http://schemas.microsoft.com/office/drawing/2014/main" id="{7F0941EC-ED25-E045-8844-A075557E1EC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522954" y="1250165"/>
            <a:ext cx="667754" cy="667754"/>
          </a:xfrm>
          <a:prstGeom prst="rect">
            <a:avLst/>
          </a:prstGeom>
        </p:spPr>
      </p:pic>
      <p:pic>
        <p:nvPicPr>
          <p:cNvPr id="46" name="Picture 45">
            <a:extLst>
              <a:ext uri="{FF2B5EF4-FFF2-40B4-BE49-F238E27FC236}">
                <a16:creationId xmlns:a16="http://schemas.microsoft.com/office/drawing/2014/main" id="{B61715F4-16E3-5047-9B1B-DC8261FA1F8F}"/>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150809" y="1250165"/>
            <a:ext cx="667754" cy="667754"/>
          </a:xfrm>
          <a:prstGeom prst="rect">
            <a:avLst/>
          </a:prstGeom>
        </p:spPr>
      </p:pic>
      <p:sp>
        <p:nvSpPr>
          <p:cNvPr id="47" name="TextBox 46">
            <a:extLst>
              <a:ext uri="{FF2B5EF4-FFF2-40B4-BE49-F238E27FC236}">
                <a16:creationId xmlns:a16="http://schemas.microsoft.com/office/drawing/2014/main" id="{E9BC1B41-319C-274C-AC37-28362C23F6FE}"/>
              </a:ext>
            </a:extLst>
          </p:cNvPr>
          <p:cNvSpPr txBox="1"/>
          <p:nvPr/>
        </p:nvSpPr>
        <p:spPr>
          <a:xfrm>
            <a:off x="5424476" y="1147614"/>
            <a:ext cx="26132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 OF OCCASIONS OCCURRING AT HOME </a:t>
            </a:r>
          </a:p>
        </p:txBody>
      </p:sp>
      <p:graphicFrame>
        <p:nvGraphicFramePr>
          <p:cNvPr id="48" name="Table 47">
            <a:extLst>
              <a:ext uri="{FF2B5EF4-FFF2-40B4-BE49-F238E27FC236}">
                <a16:creationId xmlns:a16="http://schemas.microsoft.com/office/drawing/2014/main" id="{195E085F-4B52-574C-A721-63A450C79C43}"/>
              </a:ext>
            </a:extLst>
          </p:cNvPr>
          <p:cNvGraphicFramePr>
            <a:graphicFrameLocks noGrp="1"/>
          </p:cNvGraphicFramePr>
          <p:nvPr/>
        </p:nvGraphicFramePr>
        <p:xfrm>
          <a:off x="5556563" y="1450644"/>
          <a:ext cx="6427303" cy="492015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389683158"/>
                    </a:ext>
                  </a:extLst>
                </a:gridCol>
                <a:gridCol w="1654183">
                  <a:extLst>
                    <a:ext uri="{9D8B030D-6E8A-4147-A177-3AD203B41FA5}">
                      <a16:colId xmlns:a16="http://schemas.microsoft.com/office/drawing/2014/main" val="3430698903"/>
                    </a:ext>
                  </a:extLst>
                </a:gridCol>
                <a:gridCol w="1141210">
                  <a:extLst>
                    <a:ext uri="{9D8B030D-6E8A-4147-A177-3AD203B41FA5}">
                      <a16:colId xmlns:a16="http://schemas.microsoft.com/office/drawing/2014/main" val="2297580963"/>
                    </a:ext>
                  </a:extLst>
                </a:gridCol>
                <a:gridCol w="1141210">
                  <a:extLst>
                    <a:ext uri="{9D8B030D-6E8A-4147-A177-3AD203B41FA5}">
                      <a16:colId xmlns:a16="http://schemas.microsoft.com/office/drawing/2014/main" val="2490518355"/>
                    </a:ext>
                  </a:extLst>
                </a:gridCol>
                <a:gridCol w="1141210">
                  <a:extLst>
                    <a:ext uri="{9D8B030D-6E8A-4147-A177-3AD203B41FA5}">
                      <a16:colId xmlns:a16="http://schemas.microsoft.com/office/drawing/2014/main" val="2139777072"/>
                    </a:ext>
                  </a:extLst>
                </a:gridCol>
                <a:gridCol w="1141210">
                  <a:extLst>
                    <a:ext uri="{9D8B030D-6E8A-4147-A177-3AD203B41FA5}">
                      <a16:colId xmlns:a16="http://schemas.microsoft.com/office/drawing/2014/main" val="4151157601"/>
                    </a:ext>
                  </a:extLst>
                </a:gridCol>
              </a:tblGrid>
              <a:tr h="428322">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B w="9525" cap="flat" cmpd="sng" algn="ctr">
                      <a:noFill/>
                      <a:prstDash val="dot"/>
                      <a:round/>
                      <a:headEnd type="none" w="med" len="med"/>
                      <a:tailEnd type="none" w="med" len="med"/>
                    </a:lnB>
                    <a:solidFill>
                      <a:schemeClr val="bg1">
                        <a:lumMod val="95000"/>
                      </a:schemeClr>
                    </a:solidFill>
                  </a:tcPr>
                </a:tc>
                <a:tc>
                  <a:txBody>
                    <a:bodyPr/>
                    <a:lstStyle/>
                    <a:p>
                      <a:pPr algn="l"/>
                      <a:r>
                        <a:rPr lang="en-US" sz="1000" b="0" dirty="0">
                          <a:solidFill>
                            <a:schemeClr val="tx1"/>
                          </a:solidFill>
                          <a:latin typeface="Franklin Gothic Medium" panose="020B0603020102020204" pitchFamily="34" charset="0"/>
                        </a:rPr>
                        <a:t>Segments</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B w="9525" cap="flat" cmpd="sng" algn="ctr">
                      <a:noFill/>
                      <a:prstDash val="dot"/>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Franklin Gothic Medium" panose="020B0603020102020204" pitchFamily="34" charset="0"/>
                        </a:rPr>
                        <a:t>Adults, Teens</a:t>
                      </a:r>
                      <a:endParaRPr lang="en-US" sz="1000" b="0" baseline="0" dirty="0">
                        <a:solidFill>
                          <a:schemeClr val="tx1"/>
                        </a:solidFill>
                        <a:latin typeface="Franklin Gothic Medium" panose="020B0603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Franklin Gothic Medium" panose="020B0603020102020204" pitchFamily="34" charset="0"/>
                        </a:rPr>
                        <a:t>&amp; Kids</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B w="9525" cap="flat" cmpd="sng" algn="ctr">
                      <a:noFill/>
                      <a:prstDash val="dot"/>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Franklin Gothic Medium" panose="020B0603020102020204" pitchFamily="34" charset="0"/>
                        </a:rPr>
                        <a:t>Adults</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B w="9525" cap="flat" cmpd="sng" algn="ctr">
                      <a:noFill/>
                      <a:prstDash val="dot"/>
                      <a:round/>
                      <a:headEnd type="none" w="med" len="med"/>
                      <a:tailEnd type="none" w="med" len="med"/>
                    </a:lnB>
                    <a:solidFill>
                      <a:schemeClr val="bg1">
                        <a:lumMod val="95000"/>
                      </a:schemeClr>
                    </a:solidFill>
                  </a:tcPr>
                </a:tc>
                <a:tc>
                  <a:txBody>
                    <a:bodyPr/>
                    <a:lstStyle/>
                    <a:p>
                      <a:pPr algn="ctr"/>
                      <a:r>
                        <a:rPr lang="en-US" sz="1000" b="0" dirty="0">
                          <a:solidFill>
                            <a:schemeClr val="tx1"/>
                          </a:solidFill>
                          <a:latin typeface="Franklin Gothic Medium" panose="020B0603020102020204" pitchFamily="34" charset="0"/>
                        </a:rPr>
                        <a:t>Teens</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B w="9525" cap="flat" cmpd="sng" algn="ctr">
                      <a:noFill/>
                      <a:prstDash val="dot"/>
                      <a:round/>
                      <a:headEnd type="none" w="med" len="med"/>
                      <a:tailEnd type="none" w="med" len="med"/>
                    </a:lnB>
                    <a:solidFill>
                      <a:schemeClr val="bg1">
                        <a:lumMod val="95000"/>
                      </a:schemeClr>
                    </a:solidFill>
                  </a:tcPr>
                </a:tc>
                <a:tc>
                  <a:txBody>
                    <a:bodyPr/>
                    <a:lstStyle/>
                    <a:p>
                      <a:pPr algn="ctr"/>
                      <a:r>
                        <a:rPr lang="en-US" sz="1000" b="0" dirty="0">
                          <a:solidFill>
                            <a:schemeClr val="tx1"/>
                          </a:solidFill>
                          <a:latin typeface="Franklin Gothic Medium" panose="020B0603020102020204" pitchFamily="34" charset="0"/>
                        </a:rPr>
                        <a:t>Kids</a:t>
                      </a:r>
                    </a:p>
                  </a:txBody>
                  <a:tcPr anchor="ctr">
                    <a:lnL w="9525" cap="flat" cmpd="sng" algn="ctr">
                      <a:noFill/>
                      <a:prstDash val="dot"/>
                      <a:round/>
                      <a:headEnd type="none" w="med" len="med"/>
                      <a:tailEnd type="none" w="med" len="med"/>
                    </a:lnL>
                    <a:lnB w="9525" cap="flat" cmpd="sng" algn="ctr">
                      <a:no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1793547272"/>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Early</a:t>
                      </a:r>
                      <a:r>
                        <a:rPr lang="en-US" sz="1000" b="0" baseline="0" dirty="0">
                          <a:solidFill>
                            <a:schemeClr val="tx1"/>
                          </a:solidFill>
                          <a:latin typeface="Franklin Gothic Book" panose="020B0503020102020204" pitchFamily="34" charset="0"/>
                        </a:rPr>
                        <a:t> Morning Bite</a:t>
                      </a:r>
                      <a:endParaRPr lang="en-US" sz="1000" b="0" dirty="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68%</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70%</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58%</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55%</a:t>
                      </a:r>
                    </a:p>
                  </a:txBody>
                  <a:tcPr marL="9525" marR="108000" marT="9525" marB="0" anchor="ctr">
                    <a:lnL w="9525" cap="flat" cmpd="sng" algn="ctr">
                      <a:noFill/>
                      <a:prstDash val="dot"/>
                      <a:round/>
                      <a:headEnd type="none" w="med" len="med"/>
                      <a:tailEnd type="none" w="med" len="med"/>
                    </a:lnL>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Breakfast</a:t>
                      </a:r>
                      <a:r>
                        <a:rPr lang="en-US" sz="1000" b="0" baseline="0" dirty="0">
                          <a:solidFill>
                            <a:schemeClr val="tx1"/>
                          </a:solidFill>
                          <a:latin typeface="Franklin Gothic Book" panose="020B0503020102020204" pitchFamily="34" charset="0"/>
                        </a:rPr>
                        <a:t> for One</a:t>
                      </a:r>
                      <a:endParaRPr lang="en-US" sz="1000" b="0" dirty="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94%</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93%</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94%</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99%</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Family Breakfast</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87%</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84%</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87%</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92%</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Breakfast at Work/School</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0%</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0%</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0%</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0%</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Mid-Morning Snack</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55%</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52%</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Lunch</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53%</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57%</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39%</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40%</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Lunch Alternative</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59%</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61%</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42%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50%</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Afternoon Snack</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68%</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65%</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78%</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74%</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After Work/School Bite</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65%</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79%</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84%</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Dinner</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85%</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83%</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90%</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90%</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Dinner Alternative</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73%</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72%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56%</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Evening Me</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94%</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94%</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97%</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98%</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a:r>
                        <a:rPr lang="en-US" sz="1000" b="0" dirty="0">
                          <a:solidFill>
                            <a:schemeClr val="tx1"/>
                          </a:solidFill>
                          <a:latin typeface="Franklin Gothic Book" panose="020B0503020102020204" pitchFamily="34" charset="0"/>
                        </a:rPr>
                        <a:t>Evening We</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80%</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86%</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r" fontAlgn="b"/>
                      <a:r>
                        <a:rPr lang="en-US" sz="900" b="0" i="0" u="none" strike="noStrike" dirty="0">
                          <a:solidFill>
                            <a:schemeClr val="tx1"/>
                          </a:solidFill>
                          <a:effectLst/>
                          <a:latin typeface="Franklin Gothic Book" panose="020B0503020102020204" pitchFamily="34" charset="0"/>
                        </a:rPr>
                        <a:t>89%</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0845">
                <a:tc>
                  <a:txBody>
                    <a:bodyPr/>
                    <a:lstStyle/>
                    <a:p>
                      <a:pPr algn="r"/>
                      <a:endParaRPr lang="en-US" sz="1000" b="0" dirty="0">
                        <a:solidFill>
                          <a:schemeClr val="tx1"/>
                        </a:solidFill>
                        <a:latin typeface="Franklin Gothic Book" panose="020B0503020102020204" pitchFamily="34" charset="0"/>
                      </a:endParaRPr>
                    </a:p>
                  </a:txBody>
                  <a:tcPr anchor="ctr">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noFill/>
                  </a:tcPr>
                </a:tc>
                <a:tc>
                  <a:txBody>
                    <a:bodyPr/>
                    <a:lstStyle/>
                    <a:p>
                      <a:pPr algn="l"/>
                      <a:r>
                        <a:rPr lang="en-US" sz="1000" b="0" dirty="0">
                          <a:solidFill>
                            <a:schemeClr val="tx1"/>
                          </a:solidFill>
                          <a:latin typeface="Franklin Gothic Book" panose="020B0503020102020204" pitchFamily="34" charset="0"/>
                        </a:rPr>
                        <a:t>Bedtime/Late Night Snack</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noFill/>
                  </a:tcPr>
                </a:tc>
                <a:tc>
                  <a:txBody>
                    <a:bodyPr/>
                    <a:lstStyle/>
                    <a:p>
                      <a:pPr algn="r" fontAlgn="b"/>
                      <a:r>
                        <a:rPr lang="en-US" sz="900" b="0" i="0" u="none" strike="noStrike" dirty="0">
                          <a:solidFill>
                            <a:schemeClr val="tx1"/>
                          </a:solidFill>
                          <a:effectLst/>
                          <a:latin typeface="Franklin Gothic Book" panose="020B0503020102020204" pitchFamily="34" charset="0"/>
                        </a:rPr>
                        <a:t>93%</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noFill/>
                  </a:tcPr>
                </a:tc>
                <a:tc>
                  <a:txBody>
                    <a:bodyPr/>
                    <a:lstStyle/>
                    <a:p>
                      <a:pPr algn="r" fontAlgn="b"/>
                      <a:r>
                        <a:rPr lang="en-US" sz="900" b="0" i="0" u="none" strike="noStrike" dirty="0">
                          <a:solidFill>
                            <a:schemeClr val="tx1"/>
                          </a:solidFill>
                          <a:effectLst/>
                          <a:latin typeface="Franklin Gothic Book" panose="020B0503020102020204" pitchFamily="34" charset="0"/>
                        </a:rPr>
                        <a:t>92%</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noFill/>
                  </a:tcPr>
                </a:tc>
                <a:tc>
                  <a:txBody>
                    <a:bodyPr/>
                    <a:lstStyle/>
                    <a:p>
                      <a:pPr algn="r" fontAlgn="b"/>
                      <a:r>
                        <a:rPr lang="en-US" sz="900" b="0" i="0" u="none" strike="noStrike" dirty="0">
                          <a:solidFill>
                            <a:schemeClr val="tx1"/>
                          </a:solidFill>
                          <a:effectLst/>
                          <a:latin typeface="Franklin Gothic Book" panose="020B0503020102020204" pitchFamily="34" charset="0"/>
                        </a:rPr>
                        <a:t>95%</a:t>
                      </a:r>
                    </a:p>
                  </a:txBody>
                  <a:tcPr marL="9525" marR="108000"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noFill/>
                  </a:tcPr>
                </a:tc>
                <a:tc>
                  <a:txBody>
                    <a:bodyPr/>
                    <a:lstStyle/>
                    <a:p>
                      <a:pPr algn="r" fontAlgn="b"/>
                      <a:r>
                        <a:rPr lang="en-US" sz="900" b="0" i="0" u="none" strike="noStrike" dirty="0">
                          <a:solidFill>
                            <a:schemeClr val="tx1"/>
                          </a:solidFill>
                          <a:effectLst/>
                          <a:latin typeface="Franklin Gothic Book" panose="020B0503020102020204" pitchFamily="34" charset="0"/>
                        </a:rPr>
                        <a:t>96%</a:t>
                      </a:r>
                    </a:p>
                  </a:txBody>
                  <a:tcPr marL="9525" marR="108000" marT="9525" marB="0" anchor="ctr">
                    <a:lnL w="9525" cap="flat" cmpd="sng" algn="ctr">
                      <a:no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noFill/>
                  </a:tcPr>
                </a:tc>
                <a:extLst>
                  <a:ext uri="{0D108BD9-81ED-4DB2-BD59-A6C34878D82A}">
                    <a16:rowId xmlns:a16="http://schemas.microsoft.com/office/drawing/2014/main" val="338986674"/>
                  </a:ext>
                </a:extLst>
              </a:tr>
            </a:tbl>
          </a:graphicData>
        </a:graphic>
      </p:graphicFrame>
      <p:graphicFrame>
        <p:nvGraphicFramePr>
          <p:cNvPr id="13" name="Chart 57">
            <a:extLst>
              <a:ext uri="{FF2B5EF4-FFF2-40B4-BE49-F238E27FC236}">
                <a16:creationId xmlns:a16="http://schemas.microsoft.com/office/drawing/2014/main" id="{B57BAE66-219D-0D46-886B-90B4887A9DBD}"/>
              </a:ext>
            </a:extLst>
          </p:cNvPr>
          <p:cNvGraphicFramePr/>
          <p:nvPr/>
        </p:nvGraphicFramePr>
        <p:xfrm>
          <a:off x="7409634" y="1859263"/>
          <a:ext cx="689777" cy="4511533"/>
        </p:xfrm>
        <a:graphic>
          <a:graphicData uri="http://schemas.openxmlformats.org/drawingml/2006/chart">
            <c:chart xmlns:c="http://schemas.openxmlformats.org/drawingml/2006/chart" xmlns:r="http://schemas.openxmlformats.org/officeDocument/2006/relationships" r:id="rId7"/>
          </a:graphicData>
        </a:graphic>
      </p:graphicFrame>
      <p:pic>
        <p:nvPicPr>
          <p:cNvPr id="54" name="Picture 53">
            <a:extLst>
              <a:ext uri="{FF2B5EF4-FFF2-40B4-BE49-F238E27FC236}">
                <a16:creationId xmlns:a16="http://schemas.microsoft.com/office/drawing/2014/main" id="{FCF280F7-CBA3-BA40-A1C9-C0AA1ADD7007}"/>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4847113" y="3854168"/>
            <a:ext cx="5076000" cy="72000"/>
          </a:xfrm>
          <a:prstGeom prst="rect">
            <a:avLst/>
          </a:prstGeom>
        </p:spPr>
      </p:pic>
      <p:pic>
        <p:nvPicPr>
          <p:cNvPr id="55" name="Picture 54">
            <a:extLst>
              <a:ext uri="{FF2B5EF4-FFF2-40B4-BE49-F238E27FC236}">
                <a16:creationId xmlns:a16="http://schemas.microsoft.com/office/drawing/2014/main" id="{99FF7305-343A-DC4A-B610-97B9D0F7F02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5980667" y="3854168"/>
            <a:ext cx="5076000" cy="72000"/>
          </a:xfrm>
          <a:prstGeom prst="rect">
            <a:avLst/>
          </a:prstGeom>
        </p:spPr>
      </p:pic>
      <p:pic>
        <p:nvPicPr>
          <p:cNvPr id="56" name="Picture 55">
            <a:extLst>
              <a:ext uri="{FF2B5EF4-FFF2-40B4-BE49-F238E27FC236}">
                <a16:creationId xmlns:a16="http://schemas.microsoft.com/office/drawing/2014/main" id="{C90AA475-814F-E54C-A782-4E8E57B69EE5}"/>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7129335" y="3854168"/>
            <a:ext cx="5076000" cy="72000"/>
          </a:xfrm>
          <a:prstGeom prst="rect">
            <a:avLst/>
          </a:prstGeom>
        </p:spPr>
      </p:pic>
      <p:pic>
        <p:nvPicPr>
          <p:cNvPr id="57" name="Picture 56">
            <a:extLst>
              <a:ext uri="{FF2B5EF4-FFF2-40B4-BE49-F238E27FC236}">
                <a16:creationId xmlns:a16="http://schemas.microsoft.com/office/drawing/2014/main" id="{8C7964F4-D431-FC41-9483-8843D728D4D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8270445" y="3854168"/>
            <a:ext cx="5076000" cy="72000"/>
          </a:xfrm>
          <a:prstGeom prst="rect">
            <a:avLst/>
          </a:prstGeom>
        </p:spPr>
      </p:pic>
      <p:cxnSp>
        <p:nvCxnSpPr>
          <p:cNvPr id="15" name="Straight Connector 14">
            <a:extLst>
              <a:ext uri="{FF2B5EF4-FFF2-40B4-BE49-F238E27FC236}">
                <a16:creationId xmlns:a16="http://schemas.microsoft.com/office/drawing/2014/main" id="{AE2A5256-8ED6-9748-A348-50D9E368B972}"/>
              </a:ext>
            </a:extLst>
          </p:cNvPr>
          <p:cNvCxnSpPr/>
          <p:nvPr/>
        </p:nvCxnSpPr>
        <p:spPr>
          <a:xfrm>
            <a:off x="5664631" y="1990074"/>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BB2492C-12E1-7C4C-9375-F7BBE0D7B4EA}"/>
              </a:ext>
            </a:extLst>
          </p:cNvPr>
          <p:cNvCxnSpPr/>
          <p:nvPr/>
        </p:nvCxnSpPr>
        <p:spPr>
          <a:xfrm>
            <a:off x="5664631" y="2315539"/>
            <a:ext cx="0" cy="108000"/>
          </a:xfrm>
          <a:prstGeom prst="line">
            <a:avLst/>
          </a:prstGeom>
          <a:ln w="28575">
            <a:solidFill>
              <a:srgbClr val="E8451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A5823C-096B-1B49-88F2-574DFBA63018}"/>
              </a:ext>
            </a:extLst>
          </p:cNvPr>
          <p:cNvCxnSpPr/>
          <p:nvPr/>
        </p:nvCxnSpPr>
        <p:spPr>
          <a:xfrm>
            <a:off x="5664631" y="2633254"/>
            <a:ext cx="0" cy="10800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FB2EF-12ED-9146-8E06-024BB7ED38F4}"/>
              </a:ext>
            </a:extLst>
          </p:cNvPr>
          <p:cNvCxnSpPr/>
          <p:nvPr/>
        </p:nvCxnSpPr>
        <p:spPr>
          <a:xfrm>
            <a:off x="5664631" y="2950970"/>
            <a:ext cx="0" cy="108000"/>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A14B681-D3C8-7446-A805-01741EF15171}"/>
              </a:ext>
            </a:extLst>
          </p:cNvPr>
          <p:cNvCxnSpPr/>
          <p:nvPr/>
        </p:nvCxnSpPr>
        <p:spPr>
          <a:xfrm>
            <a:off x="5664631" y="3276434"/>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FD7840-70F5-BE45-B04E-FFCE0CD75A77}"/>
              </a:ext>
            </a:extLst>
          </p:cNvPr>
          <p:cNvCxnSpPr/>
          <p:nvPr/>
        </p:nvCxnSpPr>
        <p:spPr>
          <a:xfrm>
            <a:off x="5664631" y="3594149"/>
            <a:ext cx="0" cy="108000"/>
          </a:xfrm>
          <a:prstGeom prst="line">
            <a:avLst/>
          </a:prstGeom>
          <a:ln w="28575">
            <a:solidFill>
              <a:srgbClr val="D1D10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C1D16E-1B72-F046-8D1C-4B645250AEDD}"/>
              </a:ext>
            </a:extLst>
          </p:cNvPr>
          <p:cNvCxnSpPr/>
          <p:nvPr/>
        </p:nvCxnSpPr>
        <p:spPr>
          <a:xfrm>
            <a:off x="5664631" y="3919614"/>
            <a:ext cx="0" cy="108000"/>
          </a:xfrm>
          <a:prstGeom prst="line">
            <a:avLst/>
          </a:prstGeom>
          <a:ln w="28575">
            <a:solidFill>
              <a:srgbClr val="4EB9D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549FACA-74B8-934B-8195-181818462EF8}"/>
              </a:ext>
            </a:extLst>
          </p:cNvPr>
          <p:cNvCxnSpPr/>
          <p:nvPr/>
        </p:nvCxnSpPr>
        <p:spPr>
          <a:xfrm>
            <a:off x="5664631" y="4237329"/>
            <a:ext cx="0" cy="108000"/>
          </a:xfrm>
          <a:prstGeom prst="line">
            <a:avLst/>
          </a:prstGeom>
          <a:ln w="28575">
            <a:solidFill>
              <a:srgbClr val="4D8DD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B08458F-9183-F848-82C9-0184C2C794D6}"/>
              </a:ext>
            </a:extLst>
          </p:cNvPr>
          <p:cNvCxnSpPr/>
          <p:nvPr/>
        </p:nvCxnSpPr>
        <p:spPr>
          <a:xfrm>
            <a:off x="5664631" y="4555044"/>
            <a:ext cx="0" cy="108000"/>
          </a:xfrm>
          <a:prstGeom prst="line">
            <a:avLst/>
          </a:prstGeom>
          <a:ln w="28575">
            <a:solidFill>
              <a:srgbClr val="3558E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4CC73B9-43FC-644D-98CB-89A0327F027B}"/>
              </a:ext>
            </a:extLst>
          </p:cNvPr>
          <p:cNvCxnSpPr/>
          <p:nvPr/>
        </p:nvCxnSpPr>
        <p:spPr>
          <a:xfrm>
            <a:off x="5664631" y="4880509"/>
            <a:ext cx="0" cy="108000"/>
          </a:xfrm>
          <a:prstGeom prst="line">
            <a:avLst/>
          </a:prstGeom>
          <a:ln w="28575">
            <a:solidFill>
              <a:srgbClr val="00508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1110C90-6B98-C944-B425-19FFE1A684B9}"/>
              </a:ext>
            </a:extLst>
          </p:cNvPr>
          <p:cNvCxnSpPr/>
          <p:nvPr/>
        </p:nvCxnSpPr>
        <p:spPr>
          <a:xfrm>
            <a:off x="5664631" y="5190475"/>
            <a:ext cx="0" cy="108000"/>
          </a:xfrm>
          <a:prstGeom prst="line">
            <a:avLst/>
          </a:prstGeom>
          <a:ln w="28575">
            <a:solidFill>
              <a:srgbClr val="002D4C"/>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344641A-38A8-4547-9328-190F61125049}"/>
              </a:ext>
            </a:extLst>
          </p:cNvPr>
          <p:cNvCxnSpPr/>
          <p:nvPr/>
        </p:nvCxnSpPr>
        <p:spPr>
          <a:xfrm>
            <a:off x="5664631" y="5523688"/>
            <a:ext cx="0" cy="108000"/>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201842-7F56-6549-B0FE-E6E397E84A7C}"/>
              </a:ext>
            </a:extLst>
          </p:cNvPr>
          <p:cNvCxnSpPr/>
          <p:nvPr/>
        </p:nvCxnSpPr>
        <p:spPr>
          <a:xfrm>
            <a:off x="5664631" y="5841403"/>
            <a:ext cx="0" cy="10800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B5C8095-1447-C74E-B304-5489EEEC334C}"/>
              </a:ext>
            </a:extLst>
          </p:cNvPr>
          <p:cNvCxnSpPr/>
          <p:nvPr/>
        </p:nvCxnSpPr>
        <p:spPr>
          <a:xfrm>
            <a:off x="5664631" y="6159118"/>
            <a:ext cx="0" cy="1080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85" name="Chart 59">
            <a:extLst>
              <a:ext uri="{FF2B5EF4-FFF2-40B4-BE49-F238E27FC236}">
                <a16:creationId xmlns:a16="http://schemas.microsoft.com/office/drawing/2014/main" id="{90B39F1F-E5F8-4174-83EF-FF97E5F4F496}"/>
              </a:ext>
            </a:extLst>
          </p:cNvPr>
          <p:cNvGraphicFramePr/>
          <p:nvPr/>
        </p:nvGraphicFramePr>
        <p:xfrm>
          <a:off x="9685335" y="1865583"/>
          <a:ext cx="689777" cy="45115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6" name="Chart 58">
            <a:extLst>
              <a:ext uri="{FF2B5EF4-FFF2-40B4-BE49-F238E27FC236}">
                <a16:creationId xmlns:a16="http://schemas.microsoft.com/office/drawing/2014/main" id="{835277E2-0501-4BBF-90C0-9205FD5B7BB8}"/>
              </a:ext>
            </a:extLst>
          </p:cNvPr>
          <p:cNvGraphicFramePr/>
          <p:nvPr/>
        </p:nvGraphicFramePr>
        <p:xfrm>
          <a:off x="8549578" y="1865583"/>
          <a:ext cx="689777" cy="451153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7" name="Chart 60">
            <a:extLst>
              <a:ext uri="{FF2B5EF4-FFF2-40B4-BE49-F238E27FC236}">
                <a16:creationId xmlns:a16="http://schemas.microsoft.com/office/drawing/2014/main" id="{1674F546-A080-4463-B462-8A3889C3BFE8}"/>
              </a:ext>
            </a:extLst>
          </p:cNvPr>
          <p:cNvGraphicFramePr/>
          <p:nvPr/>
        </p:nvGraphicFramePr>
        <p:xfrm>
          <a:off x="10821697" y="1870150"/>
          <a:ext cx="689777" cy="4511533"/>
        </p:xfrm>
        <a:graphic>
          <a:graphicData uri="http://schemas.openxmlformats.org/drawingml/2006/chart">
            <c:chart xmlns:c="http://schemas.openxmlformats.org/drawingml/2006/chart" xmlns:r="http://schemas.openxmlformats.org/officeDocument/2006/relationships" r:id="rId10"/>
          </a:graphicData>
        </a:graphic>
      </p:graphicFrame>
      <p:sp>
        <p:nvSpPr>
          <p:cNvPr id="88" name="TextBox 87">
            <a:extLst>
              <a:ext uri="{FF2B5EF4-FFF2-40B4-BE49-F238E27FC236}">
                <a16:creationId xmlns:a16="http://schemas.microsoft.com/office/drawing/2014/main" id="{128121D0-981E-41D5-9EA0-7E9367623CED}"/>
              </a:ext>
            </a:extLst>
          </p:cNvPr>
          <p:cNvSpPr txBox="1"/>
          <p:nvPr/>
        </p:nvSpPr>
        <p:spPr>
          <a:xfrm>
            <a:off x="3732881" y="6403308"/>
            <a:ext cx="6309360" cy="646331"/>
          </a:xfrm>
          <a:prstGeom prst="rect">
            <a:avLst/>
          </a:prstGeom>
          <a:noFill/>
        </p:spPr>
        <p:txBody>
          <a:bodyPr wrap="square" rtlCol="0">
            <a:spAutoFit/>
          </a:bodyPr>
          <a:lstStyle/>
          <a:p>
            <a:pPr lvl="0">
              <a:defRPr/>
            </a:pPr>
            <a:r>
              <a:rPr lang="en-US" sz="900" dirty="0">
                <a:solidFill>
                  <a:prstClr val="black">
                    <a:lumMod val="50000"/>
                    <a:lumOff val="50000"/>
                  </a:prstClr>
                </a:solidFill>
              </a:rPr>
              <a:t>Unweighted [weighted] base: Eating Occasions. See notes section for more information.</a:t>
            </a:r>
          </a:p>
          <a:p>
            <a:pPr lvl="0">
              <a:defRPr/>
            </a:pPr>
            <a:r>
              <a:rPr lang="en-US" sz="900" dirty="0">
                <a:solidFill>
                  <a:prstClr val="black">
                    <a:lumMod val="50000"/>
                    <a:lumOff val="50000"/>
                  </a:prstClr>
                </a:solidFill>
              </a:rPr>
              <a:t>When viewed as a total population, children age 4-12 and adults/teens age 13-70 have been weighted to match population proportions.  </a:t>
            </a:r>
          </a:p>
          <a:p>
            <a:pPr lvl="0">
              <a:defRPr/>
            </a:pPr>
            <a:r>
              <a:rPr lang="en-US" sz="900" dirty="0">
                <a:solidFill>
                  <a:prstClr val="black">
                    <a:lumMod val="50000"/>
                    <a:lumOff val="50000"/>
                  </a:prstClr>
                </a:solidFill>
              </a:rPr>
              <a:t> </a:t>
            </a:r>
            <a:endParaRPr kumimoji="0" lang="en-US" sz="900" b="0" i="0" u="none" strike="noStrike" kern="1200" cap="none" spc="0" normalizeH="0" baseline="0" noProof="0" dirty="0">
              <a:ln>
                <a:noFill/>
              </a:ln>
              <a:solidFill>
                <a:prstClr val="black">
                  <a:lumMod val="50000"/>
                  <a:lumOff val="50000"/>
                </a:prstClr>
              </a:solidFill>
              <a:effectLst/>
              <a:uLnTx/>
              <a:uFillTx/>
              <a:latin typeface="Arial"/>
              <a:ea typeface="+mn-ea"/>
              <a:cs typeface="+mn-cs"/>
            </a:endParaRPr>
          </a:p>
        </p:txBody>
      </p:sp>
      <p:sp>
        <p:nvSpPr>
          <p:cNvPr id="6" name="Filter">
            <a:extLst>
              <a:ext uri="{FF2B5EF4-FFF2-40B4-BE49-F238E27FC236}">
                <a16:creationId xmlns:a16="http://schemas.microsoft.com/office/drawing/2014/main" id="{806856FA-4B59-4F44-AF64-11BEE721B801}"/>
              </a:ext>
            </a:extLst>
          </p:cNvPr>
          <p:cNvSpPr txBox="1"/>
          <p:nvPr/>
        </p:nvSpPr>
        <p:spPr>
          <a:xfrm>
            <a:off x="289078" y="700890"/>
            <a:ext cx="11719162" cy="258532"/>
          </a:xfrm>
          <a:prstGeom prst="rect">
            <a:avLst/>
          </a:prstGeom>
          <a:noFill/>
        </p:spPr>
        <p:txBody>
          <a:bodyPr wrap="square">
            <a:spAutoFit/>
          </a:bodyPr>
          <a:lstStyle/>
          <a:p>
            <a:pPr lvl="0">
              <a:lnSpc>
                <a:spcPct val="90000"/>
              </a:lnSpc>
              <a:spcBef>
                <a:spcPct val="0"/>
              </a:spcBef>
              <a:defRPr/>
            </a:pPr>
            <a:r>
              <a:rPr lang="en-US" sz="1200" dirty="0">
                <a:solidFill>
                  <a:srgbClr val="DB1348"/>
                </a:solidFill>
                <a:latin typeface="Franklin Gothic Medium Cond"/>
              </a:rPr>
              <a:t>ADDITIONAL FILTER: </a:t>
            </a:r>
            <a:r>
              <a:rPr lang="en-IN" sz="1200" dirty="0">
                <a:solidFill>
                  <a:srgbClr val="C91717"/>
                </a:solidFill>
              </a:rPr>
              <a:t>&lt;Additional Filter&gt;</a:t>
            </a:r>
            <a:endParaRPr lang="en-US" sz="1200" dirty="0">
              <a:solidFill>
                <a:srgbClr val="C91717"/>
              </a:solidFill>
            </a:endParaRPr>
          </a:p>
        </p:txBody>
      </p:sp>
      <p:sp>
        <p:nvSpPr>
          <p:cNvPr id="8" name="Slide Number Placeholder 7">
            <a:extLst>
              <a:ext uri="{FF2B5EF4-FFF2-40B4-BE49-F238E27FC236}">
                <a16:creationId xmlns:a16="http://schemas.microsoft.com/office/drawing/2014/main" id="{8BE2D063-10C1-42BC-AED5-928854B2E227}"/>
              </a:ext>
            </a:extLst>
          </p:cNvPr>
          <p:cNvSpPr>
            <a:spLocks noGrp="1"/>
          </p:cNvSpPr>
          <p:nvPr>
            <p:ph type="sldNum" sz="quarter" idx="4"/>
          </p:nvPr>
        </p:nvSpPr>
        <p:spPr/>
        <p:txBody>
          <a:bodyPr/>
          <a:lstStyle/>
          <a:p>
            <a:fld id="{A26DCA39-FE7E-4B33-9419-C9BB65BD885E}" type="slidenum">
              <a:rPr lang="en-US" smtClean="0"/>
              <a:pPr/>
              <a:t>16</a:t>
            </a:fld>
            <a:endParaRPr lang="en-US" dirty="0"/>
          </a:p>
        </p:txBody>
      </p:sp>
    </p:spTree>
    <p:extLst>
      <p:ext uri="{BB962C8B-B14F-4D97-AF65-F5344CB8AC3E}">
        <p14:creationId xmlns:p14="http://schemas.microsoft.com/office/powerpoint/2010/main" val="1968301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prstClr val="white"/>
                </a:solidFill>
              </a:rPr>
              <a:t>Custom Category Occasion Profiles</a:t>
            </a:r>
            <a:endParaRPr lang="en-US" dirty="0"/>
          </a:p>
        </p:txBody>
      </p:sp>
      <p:sp>
        <p:nvSpPr>
          <p:cNvPr id="5" name="Slide Number Placeholder 4">
            <a:extLst>
              <a:ext uri="{FF2B5EF4-FFF2-40B4-BE49-F238E27FC236}">
                <a16:creationId xmlns:a16="http://schemas.microsoft.com/office/drawing/2014/main" id="{FF088980-14B1-4A1C-837F-B93F7076C931}"/>
              </a:ext>
            </a:extLst>
          </p:cNvPr>
          <p:cNvSpPr>
            <a:spLocks noGrp="1"/>
          </p:cNvSpPr>
          <p:nvPr>
            <p:ph type="sldNum" sz="quarter" idx="4"/>
          </p:nvPr>
        </p:nvSpPr>
        <p:spPr/>
        <p:txBody>
          <a:bodyPr/>
          <a:lstStyle/>
          <a:p>
            <a:fld id="{A26DCA39-FE7E-4B33-9419-C9BB65BD885E}" type="slidenum">
              <a:rPr lang="en-US" smtClean="0"/>
              <a:pPr/>
              <a:t>17</a:t>
            </a:fld>
            <a:endParaRPr lang="en-US" dirty="0"/>
          </a:p>
        </p:txBody>
      </p:sp>
    </p:spTree>
    <p:extLst>
      <p:ext uri="{BB962C8B-B14F-4D97-AF65-F5344CB8AC3E}">
        <p14:creationId xmlns:p14="http://schemas.microsoft.com/office/powerpoint/2010/main" val="2231398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06DCB914-AAE6-4797-B713-51886E26C7BB}"/>
              </a:ext>
            </a:extLst>
          </p:cNvPr>
          <p:cNvGraphicFramePr>
            <a:graphicFrameLocks noGrp="1"/>
          </p:cNvGraphicFramePr>
          <p:nvPr>
            <p:extLst>
              <p:ext uri="{D42A27DB-BD31-4B8C-83A1-F6EECF244321}">
                <p14:modId xmlns:p14="http://schemas.microsoft.com/office/powerpoint/2010/main" val="2308976791"/>
              </p:ext>
            </p:extLst>
          </p:nvPr>
        </p:nvGraphicFramePr>
        <p:xfrm>
          <a:off x="121643" y="946624"/>
          <a:ext cx="11853953" cy="5359470"/>
        </p:xfrm>
        <a:graphic>
          <a:graphicData uri="http://schemas.openxmlformats.org/drawingml/2006/table">
            <a:tbl>
              <a:tblPr/>
              <a:tblGrid>
                <a:gridCol w="961199">
                  <a:extLst>
                    <a:ext uri="{9D8B030D-6E8A-4147-A177-3AD203B41FA5}">
                      <a16:colId xmlns:a16="http://schemas.microsoft.com/office/drawing/2014/main" val="2201052266"/>
                    </a:ext>
                  </a:extLst>
                </a:gridCol>
                <a:gridCol w="1823565">
                  <a:extLst>
                    <a:ext uri="{9D8B030D-6E8A-4147-A177-3AD203B41FA5}">
                      <a16:colId xmlns:a16="http://schemas.microsoft.com/office/drawing/2014/main" val="1095228742"/>
                    </a:ext>
                  </a:extLst>
                </a:gridCol>
                <a:gridCol w="640080">
                  <a:extLst>
                    <a:ext uri="{9D8B030D-6E8A-4147-A177-3AD203B41FA5}">
                      <a16:colId xmlns:a16="http://schemas.microsoft.com/office/drawing/2014/main" val="337171266"/>
                    </a:ext>
                  </a:extLst>
                </a:gridCol>
                <a:gridCol w="648393">
                  <a:extLst>
                    <a:ext uri="{9D8B030D-6E8A-4147-A177-3AD203B41FA5}">
                      <a16:colId xmlns:a16="http://schemas.microsoft.com/office/drawing/2014/main" val="3425205528"/>
                    </a:ext>
                  </a:extLst>
                </a:gridCol>
                <a:gridCol w="648393">
                  <a:extLst>
                    <a:ext uri="{9D8B030D-6E8A-4147-A177-3AD203B41FA5}">
                      <a16:colId xmlns:a16="http://schemas.microsoft.com/office/drawing/2014/main" val="531258114"/>
                    </a:ext>
                  </a:extLst>
                </a:gridCol>
                <a:gridCol w="648393">
                  <a:extLst>
                    <a:ext uri="{9D8B030D-6E8A-4147-A177-3AD203B41FA5}">
                      <a16:colId xmlns:a16="http://schemas.microsoft.com/office/drawing/2014/main" val="585229067"/>
                    </a:ext>
                  </a:extLst>
                </a:gridCol>
                <a:gridCol w="648393">
                  <a:extLst>
                    <a:ext uri="{9D8B030D-6E8A-4147-A177-3AD203B41FA5}">
                      <a16:colId xmlns:a16="http://schemas.microsoft.com/office/drawing/2014/main" val="3883516123"/>
                    </a:ext>
                  </a:extLst>
                </a:gridCol>
                <a:gridCol w="648393">
                  <a:extLst>
                    <a:ext uri="{9D8B030D-6E8A-4147-A177-3AD203B41FA5}">
                      <a16:colId xmlns:a16="http://schemas.microsoft.com/office/drawing/2014/main" val="520538903"/>
                    </a:ext>
                  </a:extLst>
                </a:gridCol>
                <a:gridCol w="648393">
                  <a:extLst>
                    <a:ext uri="{9D8B030D-6E8A-4147-A177-3AD203B41FA5}">
                      <a16:colId xmlns:a16="http://schemas.microsoft.com/office/drawing/2014/main" val="3584389145"/>
                    </a:ext>
                  </a:extLst>
                </a:gridCol>
                <a:gridCol w="648393">
                  <a:extLst>
                    <a:ext uri="{9D8B030D-6E8A-4147-A177-3AD203B41FA5}">
                      <a16:colId xmlns:a16="http://schemas.microsoft.com/office/drawing/2014/main" val="4136433243"/>
                    </a:ext>
                  </a:extLst>
                </a:gridCol>
                <a:gridCol w="648393">
                  <a:extLst>
                    <a:ext uri="{9D8B030D-6E8A-4147-A177-3AD203B41FA5}">
                      <a16:colId xmlns:a16="http://schemas.microsoft.com/office/drawing/2014/main" val="605237573"/>
                    </a:ext>
                  </a:extLst>
                </a:gridCol>
                <a:gridCol w="648393">
                  <a:extLst>
                    <a:ext uri="{9D8B030D-6E8A-4147-A177-3AD203B41FA5}">
                      <a16:colId xmlns:a16="http://schemas.microsoft.com/office/drawing/2014/main" val="1530699914"/>
                    </a:ext>
                  </a:extLst>
                </a:gridCol>
                <a:gridCol w="648393">
                  <a:extLst>
                    <a:ext uri="{9D8B030D-6E8A-4147-A177-3AD203B41FA5}">
                      <a16:colId xmlns:a16="http://schemas.microsoft.com/office/drawing/2014/main" val="4192143729"/>
                    </a:ext>
                  </a:extLst>
                </a:gridCol>
                <a:gridCol w="648393">
                  <a:extLst>
                    <a:ext uri="{9D8B030D-6E8A-4147-A177-3AD203B41FA5}">
                      <a16:colId xmlns:a16="http://schemas.microsoft.com/office/drawing/2014/main" val="2403913280"/>
                    </a:ext>
                  </a:extLst>
                </a:gridCol>
                <a:gridCol w="648393">
                  <a:extLst>
                    <a:ext uri="{9D8B030D-6E8A-4147-A177-3AD203B41FA5}">
                      <a16:colId xmlns:a16="http://schemas.microsoft.com/office/drawing/2014/main" val="1064775467"/>
                    </a:ext>
                  </a:extLst>
                </a:gridCol>
                <a:gridCol w="648393">
                  <a:extLst>
                    <a:ext uri="{9D8B030D-6E8A-4147-A177-3AD203B41FA5}">
                      <a16:colId xmlns:a16="http://schemas.microsoft.com/office/drawing/2014/main" val="2363600285"/>
                    </a:ext>
                  </a:extLst>
                </a:gridCol>
              </a:tblGrid>
              <a:tr h="765842">
                <a:tc>
                  <a:txBody>
                    <a:bodyPr/>
                    <a:lstStyle/>
                    <a:p>
                      <a:pPr algn="l" fontAlgn="ctr"/>
                      <a:endParaRPr lang="en-US" sz="900" b="0" i="0" u="none" strike="noStrike" dirty="0">
                        <a:solidFill>
                          <a:srgbClr val="000000"/>
                        </a:solidFill>
                        <a:effectLst/>
                        <a:latin typeface="+mn-lt"/>
                      </a:endParaRPr>
                    </a:p>
                  </a:txBody>
                  <a:tcPr marL="9144" marR="9144" marT="9144" marB="9144" anchor="ctr">
                    <a:lnL>
                      <a:noFill/>
                    </a:lnL>
                    <a:lnR>
                      <a:noFill/>
                    </a:lnR>
                    <a:lnT>
                      <a:noFill/>
                    </a:lnT>
                    <a:lnB w="12700" cap="flat" cmpd="sng" algn="ctr">
                      <a:no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mn-lt"/>
                      </a:endParaRPr>
                    </a:p>
                  </a:txBody>
                  <a:tcPr marL="9144" marR="9144" marT="9144" marB="9144" anchor="b">
                    <a:lnL>
                      <a:noFill/>
                    </a:lnL>
                    <a:lnR>
                      <a:noFill/>
                    </a:lnR>
                    <a:lnT>
                      <a:noFill/>
                    </a:lnT>
                    <a:lnB w="12700" cap="flat" cmpd="sng" algn="ctr">
                      <a:noFill/>
                      <a:prstDash val="solid"/>
                      <a:round/>
                      <a:headEnd type="none" w="med" len="med"/>
                      <a:tailEnd type="none" w="med" len="med"/>
                    </a:lnB>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EARLY MORNING BITE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BREAKFAST FOR ONE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FAMILY BREAKFAST</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BREAKFAST @ WORK / SCHOOL</a:t>
                      </a:r>
                    </a:p>
                  </a:txBody>
                  <a:tcPr marL="18288" marR="18288" marT="18288" marB="18288"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MID MORNING SNACK</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LUNCH</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LUNCH ALTER-NATIVE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AFTERNOON SNACK</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AFTER WORK / SCHOOL BITE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DINNER</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DINNER ALTERNATIVE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EVENING ME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EVENING WE</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BEDTIME / LATE NIGHT SNACK</a:t>
                      </a:r>
                    </a:p>
                  </a:txBody>
                  <a:tcPr marL="18288" marR="18288" marT="18288" marB="18288" anchor="ctr">
                    <a:lnL>
                      <a:noFill/>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615319"/>
                  </a:ext>
                </a:extLst>
              </a:tr>
              <a:tr h="583262">
                <a:tc rowSpan="4">
                  <a:txBody>
                    <a:bodyPr/>
                    <a:lstStyle/>
                    <a:p>
                      <a:pPr algn="ctr" fontAlgn="ctr">
                        <a:lnSpc>
                          <a:spcPct val="100000"/>
                        </a:lnSpc>
                      </a:pPr>
                      <a:r>
                        <a:rPr lang="en-US" sz="1000" b="0" i="0" u="none" strike="noStrike" dirty="0">
                          <a:solidFill>
                            <a:schemeClr val="tx1"/>
                          </a:solidFill>
                          <a:effectLst/>
                          <a:latin typeface="Franklin Gothic Medium" panose="020B0603020102020204" pitchFamily="34" charset="0"/>
                        </a:rPr>
                        <a:t>Occasion &amp; </a:t>
                      </a:r>
                    </a:p>
                    <a:p>
                      <a:pPr algn="ctr" fontAlgn="ctr">
                        <a:lnSpc>
                          <a:spcPct val="100000"/>
                        </a:lnSpc>
                      </a:pPr>
                      <a:r>
                        <a:rPr lang="en-US" sz="1000" b="0" i="0" u="none" strike="noStrike" dirty="0">
                          <a:solidFill>
                            <a:schemeClr val="tx1"/>
                          </a:solidFill>
                          <a:effectLst/>
                          <a:latin typeface="Franklin Gothic Medium" panose="020B0603020102020204" pitchFamily="34" charset="0"/>
                        </a:rPr>
                        <a:t>Category</a:t>
                      </a:r>
                    </a:p>
                    <a:p>
                      <a:pPr algn="ctr" fontAlgn="ctr">
                        <a:lnSpc>
                          <a:spcPct val="100000"/>
                        </a:lnSpc>
                      </a:pPr>
                      <a:r>
                        <a:rPr lang="en-US" sz="1000" b="0" i="0" u="none" strike="noStrike" dirty="0">
                          <a:solidFill>
                            <a:schemeClr val="tx1"/>
                          </a:solidFill>
                          <a:effectLst/>
                          <a:latin typeface="Franklin Gothic Medium" panose="020B0603020102020204" pitchFamily="34" charset="0"/>
                        </a:rPr>
                        <a:t>Sizing</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t"/>
                      <a:r>
                        <a:rPr lang="en-US" sz="800" b="1" i="0" u="none" strike="noStrike" dirty="0">
                          <a:solidFill>
                            <a:schemeClr val="tx1"/>
                          </a:solidFill>
                          <a:effectLst/>
                          <a:latin typeface="Franklin Gothic Book" panose="020B0503020102020204" pitchFamily="34" charset="0"/>
                        </a:rPr>
                        <a:t>OCCASION SIZE </a:t>
                      </a:r>
                    </a:p>
                    <a:p>
                      <a:pPr algn="l" rtl="0" fontAlgn="t"/>
                      <a:r>
                        <a:rPr lang="en-US" sz="800" b="0" i="1" u="none" strike="noStrike" dirty="0">
                          <a:solidFill>
                            <a:schemeClr val="tx1"/>
                          </a:solidFill>
                          <a:effectLst/>
                          <a:latin typeface="Franklin Gothic Book" panose="020B0503020102020204" pitchFamily="34" charset="0"/>
                        </a:rPr>
                        <a:t>(%</a:t>
                      </a:r>
                      <a:r>
                        <a:rPr lang="en-US" sz="800" b="0" i="1" u="none" strike="noStrike" baseline="0" dirty="0">
                          <a:solidFill>
                            <a:schemeClr val="tx1"/>
                          </a:solidFill>
                          <a:effectLst/>
                          <a:latin typeface="Franklin Gothic Book" panose="020B0503020102020204" pitchFamily="34" charset="0"/>
                        </a:rPr>
                        <a:t> across all occasions)</a:t>
                      </a:r>
                    </a:p>
                    <a:p>
                      <a:pPr algn="l" rtl="0" fontAlgn="t"/>
                      <a:r>
                        <a:rPr lang="en-US" sz="800" b="0" i="1" u="none" strike="noStrike" baseline="0" dirty="0">
                          <a:solidFill>
                            <a:schemeClr val="tx1"/>
                          </a:solidFill>
                          <a:effectLst/>
                          <a:latin typeface="Franklin Gothic Book" panose="020B0503020102020204" pitchFamily="34" charset="0"/>
                        </a:rPr>
                        <a:t>n=36905 [37183]</a:t>
                      </a:r>
                      <a:endParaRPr lang="en-US" sz="800" b="0" i="1" u="none" strike="noStrike" dirty="0">
                        <a:solidFill>
                          <a:schemeClr val="tx1"/>
                        </a:solidFill>
                        <a:effectLst/>
                        <a:latin typeface="Franklin Gothic Book" panose="020B0503020102020204" pitchFamily="34" charset="0"/>
                      </a:endParaRPr>
                    </a:p>
                  </a:txBody>
                  <a:tcPr marL="72000" marR="9144" marT="9144" marB="9144"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C00000"/>
                          </a:solidFill>
                          <a:effectLst/>
                          <a:latin typeface="Franklin Gothic Medium" panose="020B0603020102020204" pitchFamily="34" charset="0"/>
                          <a:ea typeface="+mn-ea"/>
                          <a:cs typeface="+mn-cs"/>
                        </a:rPr>
                        <a:t>3%</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9%</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9%</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C00000"/>
                          </a:solidFill>
                          <a:effectLst/>
                          <a:latin typeface="Franklin Gothic Medium" panose="020B0603020102020204" pitchFamily="34" charset="0"/>
                          <a:ea typeface="+mn-ea"/>
                          <a:cs typeface="+mn-cs"/>
                        </a:rPr>
                        <a:t>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8%</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19%</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3%</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4%</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8%</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extLst>
                  <a:ext uri="{0D108BD9-81ED-4DB2-BD59-A6C34878D82A}">
                    <a16:rowId xmlns:a16="http://schemas.microsoft.com/office/drawing/2014/main" val="1040042709"/>
                  </a:ext>
                </a:extLst>
              </a:tr>
              <a:tr h="633184">
                <a:tc vMerge="1">
                  <a:txBody>
                    <a:bodyPr/>
                    <a:lstStyle/>
                    <a:p>
                      <a:endParaRPr lang="en-US"/>
                    </a:p>
                  </a:txBody>
                  <a:tcPr>
                    <a:lnT w="12700" cmpd="sng">
                      <a:noFill/>
                      <a:prstDash val="solid"/>
                    </a:lnT>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1" i="0" u="none" strike="noStrike" kern="1200" dirty="0">
                          <a:solidFill>
                            <a:schemeClr val="tx1"/>
                          </a:solidFill>
                          <a:effectLst/>
                          <a:latin typeface="Franklin Gothic Book" panose="020B0503020102020204" pitchFamily="34" charset="0"/>
                          <a:ea typeface="+mn-ea"/>
                          <a:cs typeface="+mn-cs"/>
                        </a:rPr>
                        <a:t>CATEGORY % DISTRIBUTION ACROSS OCCASIONS</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b="0" i="1" u="none" strike="noStrike" baseline="0" dirty="0">
                          <a:solidFill>
                            <a:schemeClr val="tx1"/>
                          </a:solidFill>
                          <a:effectLst/>
                          <a:latin typeface="Franklin Gothic Book" panose="020B0503020102020204" pitchFamily="34" charset="0"/>
                        </a:rPr>
                        <a:t>(% across all occasions)</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b="0" i="1" u="none" strike="noStrike" baseline="0" dirty="0">
                          <a:solidFill>
                            <a:schemeClr val="tx1"/>
                          </a:solidFill>
                          <a:effectLst/>
                          <a:latin typeface="Franklin Gothic Book" panose="020B0503020102020204" pitchFamily="34" charset="0"/>
                        </a:rPr>
                        <a:t>n=3505 [3618]</a:t>
                      </a:r>
                      <a:endParaRPr lang="en-US" sz="800" b="0" i="1" u="none" strike="noStrike" dirty="0">
                        <a:solidFill>
                          <a:schemeClr val="tx1"/>
                        </a:solidFill>
                        <a:effectLst/>
                        <a:latin typeface="Franklin Gothic Book" panose="020B0503020102020204" pitchFamily="34" charset="0"/>
                      </a:endParaRPr>
                    </a:p>
                  </a:txBody>
                  <a:tcPr marL="72000" marR="9144" marT="9144" marB="9144" anchor="ctr">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C91717"/>
                          </a:solidFill>
                          <a:effectLst/>
                          <a:latin typeface="Franklin Gothic Medium" panose="020B0603020102020204" pitchFamily="34" charset="0"/>
                          <a:ea typeface="+mn-ea"/>
                          <a:cs typeface="+mn-cs"/>
                        </a:rPr>
                        <a:t>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C91717"/>
                          </a:solidFill>
                          <a:effectLst/>
                          <a:latin typeface="Franklin Gothic Medium" panose="020B0603020102020204" pitchFamily="34" charset="0"/>
                          <a:ea typeface="+mn-ea"/>
                          <a:cs typeface="+mn-cs"/>
                        </a:rPr>
                        <a:t>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C91717"/>
                          </a:solidFill>
                          <a:effectLst/>
                          <a:latin typeface="Franklin Gothic Medium" panose="020B0603020102020204" pitchFamily="34" charset="0"/>
                          <a:ea typeface="+mn-ea"/>
                          <a:cs typeface="+mn-cs"/>
                        </a:rPr>
                        <a:t>3%</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C91717"/>
                          </a:solidFill>
                          <a:effectLst/>
                          <a:latin typeface="Franklin Gothic Medium" panose="020B0603020102020204" pitchFamily="34" charset="0"/>
                          <a:ea typeface="+mn-ea"/>
                          <a:cs typeface="+mn-cs"/>
                        </a:rPr>
                        <a:t>1%</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7%</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14%</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8%</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18%</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10%</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4%</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6%</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9%</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13%</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295659723"/>
                  </a:ext>
                </a:extLst>
              </a:tr>
              <a:tr h="191461">
                <a:tc vMerge="1">
                  <a:txBody>
                    <a:bodyPr/>
                    <a:lstStyle/>
                    <a:p>
                      <a:endParaRPr lang="en-US"/>
                    </a:p>
                  </a:txBody>
                  <a:tcPr>
                    <a:lnT w="12700" cmpd="sng">
                      <a:noFill/>
                      <a:prstDash val="solid"/>
                    </a:lnT>
                  </a:tcPr>
                </a:tc>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800" b="1" i="0" u="none" strike="noStrike" kern="1200" dirty="0">
                          <a:solidFill>
                            <a:schemeClr val="tx1"/>
                          </a:solidFill>
                          <a:effectLst/>
                          <a:latin typeface="Franklin Gothic Book" panose="020B0503020102020204" pitchFamily="34" charset="0"/>
                          <a:ea typeface="+mn-ea"/>
                          <a:cs typeface="+mn-cs"/>
                        </a:rPr>
                        <a:t>CATEGORY SIZE WITHIN </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b="1" i="0" u="none" strike="noStrike" kern="1200" dirty="0">
                          <a:solidFill>
                            <a:schemeClr val="tx1"/>
                          </a:solidFill>
                          <a:effectLst/>
                          <a:latin typeface="Franklin Gothic Book" panose="020B0503020102020204" pitchFamily="34" charset="0"/>
                          <a:ea typeface="+mn-ea"/>
                          <a:cs typeface="+mn-cs"/>
                        </a:rPr>
                        <a:t>OCCASION</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b="0" i="1" u="none" strike="noStrike" dirty="0">
                          <a:solidFill>
                            <a:schemeClr val="tx1"/>
                          </a:solidFill>
                          <a:effectLst/>
                          <a:latin typeface="Franklin Gothic Book" panose="020B0503020102020204" pitchFamily="34" charset="0"/>
                        </a:rPr>
                        <a:t>(% of</a:t>
                      </a:r>
                      <a:r>
                        <a:rPr lang="en-US" sz="800" b="0" i="1" u="none" strike="noStrike" baseline="0" dirty="0">
                          <a:solidFill>
                            <a:schemeClr val="tx1"/>
                          </a:solidFill>
                          <a:effectLst/>
                          <a:latin typeface="Franklin Gothic Book" panose="020B0503020102020204" pitchFamily="34" charset="0"/>
                        </a:rPr>
                        <a:t> </a:t>
                      </a:r>
                      <a:r>
                        <a:rPr lang="en-US" sz="800" b="0" i="1" u="none" strike="noStrike" dirty="0">
                          <a:solidFill>
                            <a:schemeClr val="tx1"/>
                          </a:solidFill>
                          <a:effectLst/>
                          <a:latin typeface="Franklin Gothic Book" panose="020B0503020102020204" pitchFamily="34" charset="0"/>
                        </a:rPr>
                        <a:t>occasion includes category</a:t>
                      </a:r>
                      <a:r>
                        <a:rPr lang="en-US" sz="800" b="0" i="1" u="none" strike="noStrike" baseline="0" dirty="0">
                          <a:solidFill>
                            <a:schemeClr val="tx1"/>
                          </a:solidFill>
                          <a:effectLst/>
                          <a:latin typeface="Franklin Gothic Book" panose="020B0503020102020204" pitchFamily="34" charset="0"/>
                        </a:rPr>
                        <a:t>)</a:t>
                      </a:r>
                      <a:endParaRPr lang="en-US" sz="800" b="0" i="1" u="none" strike="noStrike" dirty="0">
                        <a:solidFill>
                          <a:schemeClr val="tx1"/>
                        </a:solidFill>
                        <a:effectLst/>
                        <a:latin typeface="Franklin Gothic Book" panose="020B0503020102020204" pitchFamily="34" charset="0"/>
                      </a:endParaRPr>
                    </a:p>
                  </a:txBody>
                  <a:tcPr marL="72000" marR="0" marT="0" marB="0" anchor="ctr">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1294 [1254]</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3488 [3336]</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3273 [3512]</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637 [624]</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1940 [1970]</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5542 [5641]</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1927 [1887]</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3001 [3065]</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1572 [1683]</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7148 [7189]</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1079 [1049]</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1394 [1341]</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1740 [1795]</a:t>
                      </a:r>
                    </a:p>
                  </a:txBody>
                  <a:tcPr marL="9525" marR="9525" marT="9525" marB="0" anchor="ctr">
                    <a:lnL>
                      <a:noFill/>
                    </a:lnL>
                    <a:lnR>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Franklin Gothic Book" panose="020B0503020102020204" pitchFamily="34" charset="0"/>
                          <a:ea typeface="+mn-ea"/>
                          <a:cs typeface="Arial" panose="020B0604020202020204" pitchFamily="34" charset="0"/>
                        </a:rPr>
                        <a:t>2870 [2837]</a:t>
                      </a:r>
                    </a:p>
                  </a:txBody>
                  <a:tcPr marL="9525" marR="9525" marT="9525" marB="0" anchor="ctr">
                    <a:lnL>
                      <a:noFill/>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66043383"/>
                  </a:ext>
                </a:extLst>
              </a:tr>
              <a:tr h="595593">
                <a:tc vMerge="1">
                  <a:txBody>
                    <a:bodyPr/>
                    <a:lstStyle/>
                    <a:p>
                      <a:pPr algn="ctr" fontAlgn="ctr"/>
                      <a:endParaRPr lang="en-US" sz="1400" b="0" i="0" u="none" strike="noStrike" dirty="0">
                        <a:solidFill>
                          <a:schemeClr val="accent1"/>
                        </a:solidFill>
                        <a:effectLst/>
                        <a:latin typeface="+mj-lt"/>
                      </a:endParaRPr>
                    </a:p>
                  </a:txBody>
                  <a:tcPr marL="18288" marR="18288" marT="18288" marB="18288" anchor="ctr">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vMerge="1">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900" b="0" i="1" u="none" strike="noStrike" dirty="0">
                        <a:solidFill>
                          <a:srgbClr val="767171"/>
                        </a:solidFill>
                        <a:effectLst/>
                        <a:latin typeface="+mn-lt"/>
                      </a:endParaRPr>
                    </a:p>
                  </a:txBody>
                  <a:tcPr marL="9144" marR="9144" marT="9144" marB="9144" anchor="ctr">
                    <a:lnL>
                      <a:noFill/>
                    </a:lnL>
                    <a:lnR>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7%</a:t>
                      </a:r>
                    </a:p>
                    <a:p>
                      <a:pPr marL="0" algn="ctr" defTabSz="914400" rtl="0" eaLnBrk="1" fontAlgn="ctr" latinLnBrk="0" hangingPunct="1"/>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3%</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5%</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9%</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14%</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21%</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21%</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chemeClr val="tx1"/>
                          </a:solidFill>
                          <a:effectLst/>
                          <a:latin typeface="Franklin Gothic Medium" panose="020B0603020102020204" pitchFamily="34" charset="0"/>
                          <a:ea typeface="+mn-ea"/>
                          <a:cs typeface="+mn-cs"/>
                        </a:rPr>
                        <a:t>2%</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13%</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17%</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17%</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sz="1200" b="0" i="0" u="none" strike="noStrike" kern="1200" dirty="0">
                          <a:solidFill>
                            <a:srgbClr val="308219"/>
                          </a:solidFill>
                          <a:effectLst/>
                          <a:latin typeface="Franklin Gothic Medium" panose="020B0603020102020204" pitchFamily="34" charset="0"/>
                          <a:ea typeface="+mn-ea"/>
                          <a:cs typeface="+mn-cs"/>
                        </a:rPr>
                        <a:t>16%</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Franklin Gothic Medium" panose="020B0603020102020204" pitchFamily="34" charset="0"/>
                          <a:ea typeface="+mn-ea"/>
                          <a:cs typeface="+mn-cs"/>
                        </a:rPr>
                        <a:t>(+2.3)</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169057585"/>
                  </a:ext>
                </a:extLst>
              </a:tr>
              <a:tr h="377164">
                <a:tc rowSpan="6">
                  <a:txBody>
                    <a:bodyPr/>
                    <a:lstStyle/>
                    <a:p>
                      <a:pPr marL="0" algn="ctr" defTabSz="914400" rtl="0" eaLnBrk="1" fontAlgn="ctr" latinLnBrk="0" hangingPunct="1">
                        <a:lnSpc>
                          <a:spcPct val="100000"/>
                        </a:lnSpc>
                      </a:pPr>
                      <a:r>
                        <a:rPr lang="en-US" sz="1000" b="0" i="0" u="none" strike="noStrike" kern="1200" dirty="0">
                          <a:solidFill>
                            <a:schemeClr val="tx1"/>
                          </a:solidFill>
                          <a:effectLst/>
                          <a:latin typeface="Franklin Gothic Medium" panose="020B0603020102020204" pitchFamily="34" charset="0"/>
                          <a:ea typeface="+mn-ea"/>
                          <a:cs typeface="+mn-cs"/>
                        </a:rPr>
                        <a:t>Food </a:t>
                      </a:r>
                    </a:p>
                    <a:p>
                      <a:pPr marL="0" algn="ctr" defTabSz="914400" rtl="0" eaLnBrk="1" fontAlgn="ctr" latinLnBrk="0" hangingPunct="1">
                        <a:lnSpc>
                          <a:spcPct val="100000"/>
                        </a:lnSpc>
                      </a:pPr>
                      <a:r>
                        <a:rPr lang="en-US" sz="1000" b="0" i="0" u="none" strike="noStrike" kern="1200" dirty="0">
                          <a:solidFill>
                            <a:schemeClr val="tx1"/>
                          </a:solidFill>
                          <a:effectLst/>
                          <a:latin typeface="Franklin Gothic Medium" panose="020B0603020102020204" pitchFamily="34" charset="0"/>
                          <a:ea typeface="+mn-ea"/>
                          <a:cs typeface="+mn-cs"/>
                        </a:rPr>
                        <a:t>Ranking</a:t>
                      </a:r>
                    </a:p>
                  </a:txBody>
                  <a:tcPr marL="9144" marR="9144" marT="9144" marB="9144"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t"/>
                      <a:r>
                        <a:rPr lang="en-US" sz="1000" b="0" i="0" u="none" strike="noStrike" dirty="0">
                          <a:solidFill>
                            <a:schemeClr val="tx1"/>
                          </a:solidFill>
                          <a:effectLst/>
                          <a:latin typeface="Franklin Gothic Book" panose="020B0503020102020204" pitchFamily="34" charset="0"/>
                        </a:rPr>
                        <a:t>CCGM Rank</a:t>
                      </a:r>
                    </a:p>
                  </a:txBody>
                  <a:tcPr marL="72000"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Franklin Gothic Medium" panose="020B0603020102020204" pitchFamily="34" charset="0"/>
                          <a:ea typeface="+mn-ea"/>
                          <a:cs typeface="+mn-cs"/>
                        </a:rPr>
                        <a:t>3</a:t>
                      </a:r>
                    </a:p>
                  </a:txBody>
                  <a:tcPr marL="9144"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15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1200" b="0" i="0" u="none" strike="noStrike" dirty="0">
                          <a:solidFill>
                            <a:schemeClr val="tx1"/>
                          </a:solidFill>
                          <a:effectLst/>
                          <a:latin typeface="Franklin Gothic Medium" panose="020B0603020102020204" pitchFamily="34" charset="0"/>
                        </a:rPr>
                        <a:t>9</a:t>
                      </a:r>
                    </a:p>
                  </a:txBody>
                  <a:tcPr marL="9525" marR="9525" marT="9525" marB="0" anchor="ctr">
                    <a:lnL w="9525"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924573023"/>
                  </a:ext>
                </a:extLst>
              </a:tr>
              <a:tr h="440758">
                <a:tc vMerge="1">
                  <a:txBody>
                    <a:bodyPr/>
                    <a:lstStyle/>
                    <a:p>
                      <a:pPr algn="ctr" fontAlgn="ctr"/>
                      <a:endParaRPr lang="en-US" sz="1400" b="0" i="0" u="none" strike="noStrike" dirty="0">
                        <a:solidFill>
                          <a:schemeClr val="accent1"/>
                        </a:solidFill>
                        <a:effectLst/>
                        <a:latin typeface="+mj-lt"/>
                      </a:endParaRPr>
                    </a:p>
                  </a:txBody>
                  <a:tcPr marL="18288" marR="18288" marT="18288" marB="18288" anchor="ctr">
                    <a:lnL w="12700" cap="flat" cmpd="sng" algn="ctr">
                      <a:solidFill>
                        <a:schemeClr val="accent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l" rtl="0" fontAlgn="t"/>
                      <a:r>
                        <a:rPr lang="en-US" sz="1000" b="0" i="0" u="none" strike="noStrike" dirty="0">
                          <a:solidFill>
                            <a:schemeClr val="tx1"/>
                          </a:solidFill>
                          <a:effectLst/>
                          <a:latin typeface="Franklin Gothic Book" panose="020B0503020102020204" pitchFamily="34" charset="0"/>
                        </a:rPr>
                        <a:t>First</a:t>
                      </a:r>
                    </a:p>
                  </a:txBody>
                  <a:tcPr marL="72000"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p>
                  </a:txBody>
                  <a:tcPr marL="9144"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a:solidFill>
                            <a:srgbClr val="000000"/>
                          </a:solidFill>
                          <a:effectLst/>
                          <a:latin typeface="Franklin Gothic Book" panose="020B0503020102020204" pitchFamily="34" charset="0"/>
                        </a:rPr>
                        <a:t>Yogurt/Cheese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Fruit or Veggie</a:t>
                      </a:r>
                    </a:p>
                    <a:p>
                      <a:pPr algn="ctr" rtl="0" fontAlgn="b"/>
                      <a:r>
                        <a:rPr lang="en-US" sz="800" b="0" i="0" u="none" strike="noStrike" dirty="0">
                          <a:solidFill>
                            <a:srgbClr val="000000"/>
                          </a:solidFill>
                          <a:effectLst/>
                          <a:latin typeface="Franklin Gothic Book" panose="020B0503020102020204" pitchFamily="34" charset="0"/>
                        </a:rPr>
                        <a:t>Drink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Frozen/</a:t>
                      </a:r>
                      <a:r>
                        <a:rPr lang="en-US" sz="800" b="0" i="0" u="none" strike="noStrike" dirty="0" err="1">
                          <a:solidFill>
                            <a:srgbClr val="000000"/>
                          </a:solidFill>
                          <a:effectLst/>
                          <a:latin typeface="Franklin Gothic Book" panose="020B0503020102020204" pitchFamily="34" charset="0"/>
                        </a:rPr>
                        <a:t>Refrig</a:t>
                      </a:r>
                      <a:endParaRPr lang="en-US" sz="800" b="0" i="0" u="none" strike="noStrike" dirty="0">
                        <a:solidFill>
                          <a:srgbClr val="000000"/>
                        </a:solidFill>
                        <a:effectLst/>
                        <a:latin typeface="Franklin Gothic Book" panose="020B0503020102020204" pitchFamily="34" charset="0"/>
                      </a:endParaRPr>
                    </a:p>
                    <a:p>
                      <a:pPr algn="ctr" rtl="0" fontAlgn="b"/>
                      <a:r>
                        <a:rPr lang="en-US" sz="800" b="0" i="0" u="none" strike="noStrike" dirty="0">
                          <a:solidFill>
                            <a:srgbClr val="000000"/>
                          </a:solidFill>
                          <a:effectLst/>
                          <a:latin typeface="Franklin Gothic Book" panose="020B0503020102020204" pitchFamily="34" charset="0"/>
                        </a:rPr>
                        <a:t>Veggie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659662884"/>
                  </a:ext>
                </a:extLst>
              </a:tr>
              <a:tr h="440758">
                <a:tc vMerge="1">
                  <a:txBody>
                    <a:bodyPr/>
                    <a:lstStyle/>
                    <a:p>
                      <a:endParaRPr lang="en-US"/>
                    </a:p>
                  </a:txBody>
                  <a:tcPr/>
                </a:tc>
                <a:tc>
                  <a:txBody>
                    <a:bodyPr/>
                    <a:lstStyle/>
                    <a:p>
                      <a:pPr algn="l" rtl="0" fontAlgn="t"/>
                      <a:r>
                        <a:rPr lang="en-US" sz="1000" b="0" i="0" u="none" strike="noStrike" dirty="0">
                          <a:solidFill>
                            <a:schemeClr val="tx1"/>
                          </a:solidFill>
                          <a:effectLst/>
                          <a:latin typeface="Franklin Gothic Book" panose="020B0503020102020204" pitchFamily="34" charset="0"/>
                        </a:rPr>
                        <a:t>Second</a:t>
                      </a:r>
                    </a:p>
                  </a:txBody>
                  <a:tcPr marL="72000"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Toaster Pastries</a:t>
                      </a:r>
                    </a:p>
                  </a:txBody>
                  <a:tcPr marL="9144"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Potato/Tortilla</a:t>
                      </a:r>
                    </a:p>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Chips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Refrigerated Veggie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Hot</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Alcohol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Yogurt - All</a:t>
                      </a:r>
                    </a:p>
                  </a:txBody>
                  <a:tcPr marL="9525" marR="9525" marT="9525" marB="0" anchor="ctr">
                    <a:lnL w="9525" cap="flat" cmpd="sng" algn="ctr">
                      <a:noFill/>
                      <a:prstDash val="dot"/>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67982486"/>
                  </a:ext>
                </a:extLst>
              </a:tr>
              <a:tr h="440758">
                <a:tc vMerge="1">
                  <a:txBody>
                    <a:bodyPr/>
                    <a:lstStyle/>
                    <a:p>
                      <a:endParaRPr lang="en-US"/>
                    </a:p>
                  </a:txBody>
                  <a:tcPr/>
                </a:tc>
                <a:tc>
                  <a:txBody>
                    <a:bodyPr/>
                    <a:lstStyle/>
                    <a:p>
                      <a:pPr algn="l" rtl="0" fontAlgn="t"/>
                      <a:r>
                        <a:rPr lang="en-US" sz="1000" b="0" i="0" u="none" strike="noStrike" dirty="0">
                          <a:solidFill>
                            <a:schemeClr val="tx1"/>
                          </a:solidFill>
                          <a:effectLst/>
                          <a:latin typeface="Franklin Gothic Book" panose="020B0503020102020204" pitchFamily="34" charset="0"/>
                        </a:rPr>
                        <a:t>Third</a:t>
                      </a:r>
                    </a:p>
                  </a:txBody>
                  <a:tcPr marL="72000"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Potato/Tortilla</a:t>
                      </a:r>
                    </a:p>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Chips</a:t>
                      </a:r>
                    </a:p>
                  </a:txBody>
                  <a:tcPr marL="9144"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Potato/Tortilla</a:t>
                      </a:r>
                    </a:p>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Chips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Frozen </a:t>
                      </a:r>
                    </a:p>
                    <a:p>
                      <a:pPr algn="ctr" rtl="0" fontAlgn="b"/>
                      <a:r>
                        <a:rPr lang="en-US" sz="800" b="0" i="0" u="none" strike="noStrike" dirty="0">
                          <a:solidFill>
                            <a:srgbClr val="000000"/>
                          </a:solidFill>
                          <a:effectLst/>
                          <a:latin typeface="Franklin Gothic Book" panose="020B0503020102020204" pitchFamily="34" charset="0"/>
                        </a:rPr>
                        <a:t>Veggie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Frozen </a:t>
                      </a:r>
                    </a:p>
                    <a:p>
                      <a:pPr algn="ctr" rtl="0" fontAlgn="b"/>
                      <a:r>
                        <a:rPr lang="en-US" sz="800" b="0" i="0" u="none" strike="noStrike" dirty="0">
                          <a:solidFill>
                            <a:srgbClr val="000000"/>
                          </a:solidFill>
                          <a:effectLst/>
                          <a:latin typeface="Franklin Gothic Book" panose="020B0503020102020204" pitchFamily="34" charset="0"/>
                        </a:rPr>
                        <a:t>Veggie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Yogurt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Refrigerated</a:t>
                      </a:r>
                    </a:p>
                    <a:p>
                      <a:pPr algn="ctr" rtl="0" fontAlgn="b"/>
                      <a:r>
                        <a:rPr lang="en-US" sz="800" b="0" i="0" u="none" strike="noStrike" dirty="0">
                          <a:solidFill>
                            <a:srgbClr val="000000"/>
                          </a:solidFill>
                          <a:effectLst/>
                          <a:latin typeface="Franklin Gothic Book" panose="020B0503020102020204" pitchFamily="34" charset="0"/>
                        </a:rPr>
                        <a:t>Veggie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PWS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 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Water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3849930702"/>
                  </a:ext>
                </a:extLst>
              </a:tr>
              <a:tr h="449932">
                <a:tc vMerge="1">
                  <a:txBody>
                    <a:bodyPr/>
                    <a:lstStyle/>
                    <a:p>
                      <a:endParaRPr lang="en-US"/>
                    </a:p>
                  </a:txBody>
                  <a:tcPr/>
                </a:tc>
                <a:tc>
                  <a:txBody>
                    <a:bodyPr/>
                    <a:lstStyle/>
                    <a:p>
                      <a:pPr algn="l" rtl="0" fontAlgn="t"/>
                      <a:r>
                        <a:rPr lang="en-US" sz="1000" b="0" i="0" u="none" strike="noStrike" dirty="0">
                          <a:solidFill>
                            <a:schemeClr val="tx1"/>
                          </a:solidFill>
                          <a:effectLst/>
                          <a:latin typeface="Franklin Gothic Book" panose="020B0503020102020204" pitchFamily="34" charset="0"/>
                        </a:rPr>
                        <a:t>Fourth</a:t>
                      </a:r>
                    </a:p>
                  </a:txBody>
                  <a:tcPr marL="72000"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lang="en-US" sz="800" b="1" i="0" u="none" strike="noStrike" dirty="0">
                          <a:solidFill>
                            <a:srgbClr val="C00000"/>
                          </a:solidFill>
                          <a:effectLst/>
                          <a:latin typeface="Franklin Gothic Book" panose="020B0503020102020204" pitchFamily="34" charset="0"/>
                        </a:rPr>
                        <a:t>CCGM</a:t>
                      </a:r>
                      <a:endParaRPr kumimoji="0" lang="en-US" sz="800" b="1" i="0" u="none" strike="noStrike" kern="1200" cap="none" spc="0" normalizeH="0" baseline="0" noProof="0" dirty="0">
                        <a:ln>
                          <a:noFill/>
                        </a:ln>
                        <a:solidFill>
                          <a:srgbClr val="C00000"/>
                        </a:solidFill>
                        <a:effectLst/>
                        <a:uLnTx/>
                        <a:uFillTx/>
                        <a:latin typeface="Franklin Gothic Book" panose="020B0503020102020204" pitchFamily="34" charset="0"/>
                        <a:ea typeface="+mn-ea"/>
                        <a:cs typeface="+mn-cs"/>
                      </a:endParaRPr>
                    </a:p>
                  </a:txBody>
                  <a:tcPr marL="9144"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Cheese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Potato/Tortilla</a:t>
                      </a:r>
                    </a:p>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Chips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1" i="0" u="none" strike="noStrike" dirty="0">
                          <a:solidFill>
                            <a:srgbClr val="C00000"/>
                          </a:solidFill>
                          <a:effectLst/>
                          <a:latin typeface="Franklin Gothic Book" panose="020B0503020102020204" pitchFamily="34" charset="0"/>
                        </a:rPr>
                        <a:t>CCGM</a:t>
                      </a:r>
                      <a:endParaRPr lang="en-US" sz="800" b="1" i="0" u="none" strike="noStrike" dirty="0">
                        <a:solidFill>
                          <a:srgbClr val="D21E47"/>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Cheese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PWS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Hot </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06008960"/>
                  </a:ext>
                </a:extLst>
              </a:tr>
              <a:tr h="440758">
                <a:tc vMerge="1">
                  <a:txBody>
                    <a:bodyPr/>
                    <a:lstStyle/>
                    <a:p>
                      <a:endParaRPr lang="en-US"/>
                    </a:p>
                  </a:txBody>
                  <a:tcPr/>
                </a:tc>
                <a:tc>
                  <a:txBody>
                    <a:bodyPr/>
                    <a:lstStyle/>
                    <a:p>
                      <a:pPr algn="l" rtl="0" fontAlgn="t"/>
                      <a:r>
                        <a:rPr lang="en-US" sz="1000" b="0" i="0" u="none" strike="noStrike" dirty="0">
                          <a:solidFill>
                            <a:schemeClr val="tx1"/>
                          </a:solidFill>
                          <a:effectLst/>
                          <a:latin typeface="Franklin Gothic Book" panose="020B0503020102020204" pitchFamily="34" charset="0"/>
                        </a:rPr>
                        <a:t>Fifth</a:t>
                      </a:r>
                    </a:p>
                  </a:txBody>
                  <a:tcPr marL="72000"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From the Griddle</a:t>
                      </a:r>
                    </a:p>
                  </a:txBody>
                  <a:tcPr marL="9144" marR="9144" marT="9144" marB="9144"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Yogurt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Hot</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Cold</a:t>
                      </a:r>
                    </a:p>
                    <a:p>
                      <a:pPr algn="ctr" rtl="0"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Fruit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Salty/Savory Snacks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Toaster Pastries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Energy/Sport</a:t>
                      </a:r>
                    </a:p>
                    <a:p>
                      <a:pPr algn="ctr" rtl="0" fontAlgn="b"/>
                      <a:r>
                        <a:rPr lang="en-US" sz="800" b="0" i="0" u="none" strike="noStrike" dirty="0">
                          <a:solidFill>
                            <a:srgbClr val="000000"/>
                          </a:solidFill>
                          <a:effectLst/>
                          <a:latin typeface="Franklin Gothic Book" panose="020B0503020102020204" pitchFamily="34" charset="0"/>
                        </a:rPr>
                        <a:t>Drink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Milk – All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Cookies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PWS</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000000"/>
                          </a:solidFill>
                          <a:effectLst/>
                          <a:latin typeface="Franklin Gothic Book" panose="020B0503020102020204" pitchFamily="34" charset="0"/>
                        </a:rPr>
                        <a:t>Nuts - All</a:t>
                      </a:r>
                    </a:p>
                  </a:txBody>
                  <a:tcPr marL="9525" marR="9525" marT="9525" marB="0" anchor="ctr">
                    <a:lnL w="9525" cap="flat" cmpd="sng" algn="ctr">
                      <a:noFill/>
                      <a:prstDash val="dot"/>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3385238947"/>
                  </a:ext>
                </a:extLst>
              </a:tr>
            </a:tbl>
          </a:graphicData>
        </a:graphic>
      </p:graphicFrame>
      <p:sp>
        <p:nvSpPr>
          <p:cNvPr id="5" name="Title 4"/>
          <p:cNvSpPr>
            <a:spLocks noGrp="1"/>
          </p:cNvSpPr>
          <p:nvPr>
            <p:ph type="title"/>
          </p:nvPr>
        </p:nvSpPr>
        <p:spPr>
          <a:xfrm>
            <a:off x="121643" y="311588"/>
            <a:ext cx="11338560" cy="549275"/>
          </a:xfrm>
        </p:spPr>
        <p:txBody>
          <a:bodyPr>
            <a:noAutofit/>
          </a:bodyPr>
          <a:lstStyle/>
          <a:p>
            <a:r>
              <a:rPr lang="en-US" dirty="0"/>
              <a:t>CCGM </a:t>
            </a:r>
            <a:r>
              <a:rPr lang="en-US" sz="2000" dirty="0"/>
              <a:t>(Sizing &amp; Category Rank)</a:t>
            </a:r>
          </a:p>
        </p:txBody>
      </p:sp>
      <p:sp>
        <p:nvSpPr>
          <p:cNvPr id="3" name="Rectangle 2"/>
          <p:cNvSpPr/>
          <p:nvPr/>
        </p:nvSpPr>
        <p:spPr>
          <a:xfrm>
            <a:off x="2562027" y="3030563"/>
            <a:ext cx="390477"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lumMod val="50000"/>
                    <a:lumOff val="50000"/>
                  </a:prstClr>
                </a:solidFill>
                <a:effectLst/>
                <a:uLnTx/>
                <a:uFillTx/>
                <a:latin typeface="Arial"/>
                <a:ea typeface="+mn-ea"/>
                <a:cs typeface="+mn-cs"/>
              </a:rPr>
              <a:t>n=</a:t>
            </a:r>
          </a:p>
        </p:txBody>
      </p:sp>
      <p:grpSp>
        <p:nvGrpSpPr>
          <p:cNvPr id="38" name="Group 37">
            <a:extLst>
              <a:ext uri="{FF2B5EF4-FFF2-40B4-BE49-F238E27FC236}">
                <a16:creationId xmlns:a16="http://schemas.microsoft.com/office/drawing/2014/main" id="{DA9D4055-FAAD-FC41-918B-A58E63B36874}"/>
              </a:ext>
            </a:extLst>
          </p:cNvPr>
          <p:cNvGrpSpPr/>
          <p:nvPr/>
        </p:nvGrpSpPr>
        <p:grpSpPr>
          <a:xfrm>
            <a:off x="2853516" y="860864"/>
            <a:ext cx="8479711" cy="5485742"/>
            <a:chOff x="2853516" y="860864"/>
            <a:chExt cx="8479711" cy="2556013"/>
          </a:xfrm>
        </p:grpSpPr>
        <p:pic>
          <p:nvPicPr>
            <p:cNvPr id="9" name="Picture 8">
              <a:extLst>
                <a:ext uri="{FF2B5EF4-FFF2-40B4-BE49-F238E27FC236}">
                  <a16:creationId xmlns:a16="http://schemas.microsoft.com/office/drawing/2014/main" id="{AF1287FA-66D2-F846-B2D8-F19F4CC78A2B}"/>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1596298" y="2118082"/>
              <a:ext cx="2556000" cy="41563"/>
            </a:xfrm>
            <a:prstGeom prst="rect">
              <a:avLst/>
            </a:prstGeom>
          </p:spPr>
        </p:pic>
        <p:pic>
          <p:nvPicPr>
            <p:cNvPr id="10" name="Picture 9">
              <a:extLst>
                <a:ext uri="{FF2B5EF4-FFF2-40B4-BE49-F238E27FC236}">
                  <a16:creationId xmlns:a16="http://schemas.microsoft.com/office/drawing/2014/main" id="{054275B7-893A-3C49-A165-D9DA04620465}"/>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2246003" y="2118083"/>
              <a:ext cx="2556000" cy="41563"/>
            </a:xfrm>
            <a:prstGeom prst="rect">
              <a:avLst/>
            </a:prstGeom>
          </p:spPr>
        </p:pic>
        <p:pic>
          <p:nvPicPr>
            <p:cNvPr id="12" name="Picture 11">
              <a:extLst>
                <a:ext uri="{FF2B5EF4-FFF2-40B4-BE49-F238E27FC236}">
                  <a16:creationId xmlns:a16="http://schemas.microsoft.com/office/drawing/2014/main" id="{3BC725AB-ABF2-8C4D-A209-BA2A55529308}"/>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2895708" y="2118084"/>
              <a:ext cx="2556000" cy="41563"/>
            </a:xfrm>
            <a:prstGeom prst="rect">
              <a:avLst/>
            </a:prstGeom>
          </p:spPr>
        </p:pic>
        <p:pic>
          <p:nvPicPr>
            <p:cNvPr id="13" name="Picture 12">
              <a:extLst>
                <a:ext uri="{FF2B5EF4-FFF2-40B4-BE49-F238E27FC236}">
                  <a16:creationId xmlns:a16="http://schemas.microsoft.com/office/drawing/2014/main" id="{57536354-BD5B-C747-8CF3-7FC625993719}"/>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3545414" y="2118085"/>
              <a:ext cx="2556000" cy="41563"/>
            </a:xfrm>
            <a:prstGeom prst="rect">
              <a:avLst/>
            </a:prstGeom>
          </p:spPr>
        </p:pic>
        <p:pic>
          <p:nvPicPr>
            <p:cNvPr id="14" name="Picture 13">
              <a:extLst>
                <a:ext uri="{FF2B5EF4-FFF2-40B4-BE49-F238E27FC236}">
                  <a16:creationId xmlns:a16="http://schemas.microsoft.com/office/drawing/2014/main" id="{EC140EBC-E208-AB41-832E-343CD3F0B1FD}"/>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4187098" y="2118086"/>
              <a:ext cx="2556000" cy="41563"/>
            </a:xfrm>
            <a:prstGeom prst="rect">
              <a:avLst/>
            </a:prstGeom>
          </p:spPr>
        </p:pic>
        <p:pic>
          <p:nvPicPr>
            <p:cNvPr id="15" name="Picture 14">
              <a:extLst>
                <a:ext uri="{FF2B5EF4-FFF2-40B4-BE49-F238E27FC236}">
                  <a16:creationId xmlns:a16="http://schemas.microsoft.com/office/drawing/2014/main" id="{2E338227-1AE1-BE45-92A0-6E9711E80D07}"/>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4836803" y="2118087"/>
              <a:ext cx="2556000" cy="41563"/>
            </a:xfrm>
            <a:prstGeom prst="rect">
              <a:avLst/>
            </a:prstGeom>
          </p:spPr>
        </p:pic>
        <p:pic>
          <p:nvPicPr>
            <p:cNvPr id="16" name="Picture 15">
              <a:extLst>
                <a:ext uri="{FF2B5EF4-FFF2-40B4-BE49-F238E27FC236}">
                  <a16:creationId xmlns:a16="http://schemas.microsoft.com/office/drawing/2014/main" id="{4383AE25-980F-6D44-9EB6-FBFD109BFF11}"/>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5486508" y="2118088"/>
              <a:ext cx="2556000" cy="41563"/>
            </a:xfrm>
            <a:prstGeom prst="rect">
              <a:avLst/>
            </a:prstGeom>
          </p:spPr>
        </p:pic>
        <p:pic>
          <p:nvPicPr>
            <p:cNvPr id="17" name="Picture 16">
              <a:extLst>
                <a:ext uri="{FF2B5EF4-FFF2-40B4-BE49-F238E27FC236}">
                  <a16:creationId xmlns:a16="http://schemas.microsoft.com/office/drawing/2014/main" id="{701EC937-13FF-2B4C-938A-248739C749A6}"/>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6128193" y="2118089"/>
              <a:ext cx="2556000" cy="41563"/>
            </a:xfrm>
            <a:prstGeom prst="rect">
              <a:avLst/>
            </a:prstGeom>
          </p:spPr>
        </p:pic>
        <p:pic>
          <p:nvPicPr>
            <p:cNvPr id="18" name="Picture 17">
              <a:extLst>
                <a:ext uri="{FF2B5EF4-FFF2-40B4-BE49-F238E27FC236}">
                  <a16:creationId xmlns:a16="http://schemas.microsoft.com/office/drawing/2014/main" id="{53601D1A-2F3A-FC47-8295-954917C66A35}"/>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6793941" y="2118090"/>
              <a:ext cx="2556000" cy="41563"/>
            </a:xfrm>
            <a:prstGeom prst="rect">
              <a:avLst/>
            </a:prstGeom>
          </p:spPr>
        </p:pic>
        <p:pic>
          <p:nvPicPr>
            <p:cNvPr id="19" name="Picture 18">
              <a:extLst>
                <a:ext uri="{FF2B5EF4-FFF2-40B4-BE49-F238E27FC236}">
                  <a16:creationId xmlns:a16="http://schemas.microsoft.com/office/drawing/2014/main" id="{7B36DE84-8543-AD4A-8D83-F25598F67977}"/>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7427604" y="2118091"/>
              <a:ext cx="2556000" cy="41563"/>
            </a:xfrm>
            <a:prstGeom prst="rect">
              <a:avLst/>
            </a:prstGeom>
          </p:spPr>
        </p:pic>
        <p:pic>
          <p:nvPicPr>
            <p:cNvPr id="20" name="Picture 19">
              <a:extLst>
                <a:ext uri="{FF2B5EF4-FFF2-40B4-BE49-F238E27FC236}">
                  <a16:creationId xmlns:a16="http://schemas.microsoft.com/office/drawing/2014/main" id="{FE23B0DA-6D49-FB4B-9884-2E6533421585}"/>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8077309" y="2118092"/>
              <a:ext cx="2556000" cy="41563"/>
            </a:xfrm>
            <a:prstGeom prst="rect">
              <a:avLst/>
            </a:prstGeom>
          </p:spPr>
        </p:pic>
        <p:pic>
          <p:nvPicPr>
            <p:cNvPr id="21" name="Picture 20">
              <a:extLst>
                <a:ext uri="{FF2B5EF4-FFF2-40B4-BE49-F238E27FC236}">
                  <a16:creationId xmlns:a16="http://schemas.microsoft.com/office/drawing/2014/main" id="{29269E65-529C-1C40-8FB9-A7EED1316B72}"/>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8735036" y="2118093"/>
              <a:ext cx="2556000" cy="41563"/>
            </a:xfrm>
            <a:prstGeom prst="rect">
              <a:avLst/>
            </a:prstGeom>
          </p:spPr>
        </p:pic>
        <p:pic>
          <p:nvPicPr>
            <p:cNvPr id="22" name="Picture 21">
              <a:extLst>
                <a:ext uri="{FF2B5EF4-FFF2-40B4-BE49-F238E27FC236}">
                  <a16:creationId xmlns:a16="http://schemas.microsoft.com/office/drawing/2014/main" id="{365D3A86-A94F-C546-8168-640898791439}"/>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9368699" y="2118094"/>
              <a:ext cx="2556000" cy="41563"/>
            </a:xfrm>
            <a:prstGeom prst="rect">
              <a:avLst/>
            </a:prstGeom>
          </p:spPr>
        </p:pic>
        <p:pic>
          <p:nvPicPr>
            <p:cNvPr id="23" name="Picture 22">
              <a:extLst>
                <a:ext uri="{FF2B5EF4-FFF2-40B4-BE49-F238E27FC236}">
                  <a16:creationId xmlns:a16="http://schemas.microsoft.com/office/drawing/2014/main" id="{43D6F5B9-3119-2043-B4B5-FA815CB0BA72}"/>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10034446" y="2118095"/>
              <a:ext cx="2556000" cy="41563"/>
            </a:xfrm>
            <a:prstGeom prst="rect">
              <a:avLst/>
            </a:prstGeom>
          </p:spPr>
        </p:pic>
      </p:grpSp>
      <p:pic>
        <p:nvPicPr>
          <p:cNvPr id="54" name="Picture 53">
            <a:extLst>
              <a:ext uri="{FF2B5EF4-FFF2-40B4-BE49-F238E27FC236}">
                <a16:creationId xmlns:a16="http://schemas.microsoft.com/office/drawing/2014/main" id="{5CDC4EF5-6140-0D41-A996-FF43FEE4027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345597" y="3746319"/>
            <a:ext cx="12852000" cy="41563"/>
          </a:xfrm>
          <a:prstGeom prst="rect">
            <a:avLst/>
          </a:prstGeom>
        </p:spPr>
      </p:pic>
      <p:pic>
        <p:nvPicPr>
          <p:cNvPr id="55" name="Picture 54">
            <a:extLst>
              <a:ext uri="{FF2B5EF4-FFF2-40B4-BE49-F238E27FC236}">
                <a16:creationId xmlns:a16="http://schemas.microsoft.com/office/drawing/2014/main" id="{65522DD6-EE68-354F-AB9E-A4FF38B65C6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1646674" y="3625010"/>
            <a:ext cx="5400000" cy="43200"/>
          </a:xfrm>
          <a:prstGeom prst="rect">
            <a:avLst/>
          </a:prstGeom>
        </p:spPr>
      </p:pic>
      <p:grpSp>
        <p:nvGrpSpPr>
          <p:cNvPr id="2" name="Group 1">
            <a:extLst>
              <a:ext uri="{FF2B5EF4-FFF2-40B4-BE49-F238E27FC236}">
                <a16:creationId xmlns:a16="http://schemas.microsoft.com/office/drawing/2014/main" id="{B80D73AF-66B6-4BBC-BEDD-712B64B4FB8B}"/>
              </a:ext>
            </a:extLst>
          </p:cNvPr>
          <p:cNvGrpSpPr/>
          <p:nvPr/>
        </p:nvGrpSpPr>
        <p:grpSpPr>
          <a:xfrm>
            <a:off x="934803" y="1654778"/>
            <a:ext cx="11592000" cy="47686"/>
            <a:chOff x="934803" y="1628274"/>
            <a:chExt cx="11592000" cy="47686"/>
          </a:xfrm>
        </p:grpSpPr>
        <p:cxnSp>
          <p:nvCxnSpPr>
            <p:cNvPr id="6" name="Straight Connector 5">
              <a:extLst>
                <a:ext uri="{FF2B5EF4-FFF2-40B4-BE49-F238E27FC236}">
                  <a16:creationId xmlns:a16="http://schemas.microsoft.com/office/drawing/2014/main" id="{BB3362E3-C6DA-454C-9252-9AFB538043EE}"/>
                </a:ext>
              </a:extLst>
            </p:cNvPr>
            <p:cNvCxnSpPr>
              <a:cxnSpLocks/>
            </p:cNvCxnSpPr>
            <p:nvPr/>
          </p:nvCxnSpPr>
          <p:spPr>
            <a:xfrm>
              <a:off x="3120189"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91783-8C0B-BC48-941B-BD2140991C20}"/>
                </a:ext>
              </a:extLst>
            </p:cNvPr>
            <p:cNvCxnSpPr>
              <a:cxnSpLocks/>
            </p:cNvCxnSpPr>
            <p:nvPr/>
          </p:nvCxnSpPr>
          <p:spPr>
            <a:xfrm>
              <a:off x="3785937"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599199-F3CE-B54A-A313-F5413613D154}"/>
                </a:ext>
              </a:extLst>
            </p:cNvPr>
            <p:cNvCxnSpPr>
              <a:cxnSpLocks/>
            </p:cNvCxnSpPr>
            <p:nvPr/>
          </p:nvCxnSpPr>
          <p:spPr>
            <a:xfrm>
              <a:off x="4427621"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EB5D05-33F3-B54D-B75C-BEBA16B0DA64}"/>
                </a:ext>
              </a:extLst>
            </p:cNvPr>
            <p:cNvCxnSpPr>
              <a:cxnSpLocks/>
            </p:cNvCxnSpPr>
            <p:nvPr/>
          </p:nvCxnSpPr>
          <p:spPr>
            <a:xfrm>
              <a:off x="5061284"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22F94A8-D415-0D4B-82F3-853805A80568}"/>
                </a:ext>
              </a:extLst>
            </p:cNvPr>
            <p:cNvCxnSpPr>
              <a:cxnSpLocks/>
            </p:cNvCxnSpPr>
            <p:nvPr/>
          </p:nvCxnSpPr>
          <p:spPr>
            <a:xfrm>
              <a:off x="5710989"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99C5BA-2D91-B449-A281-83291DE0CDB1}"/>
                </a:ext>
              </a:extLst>
            </p:cNvPr>
            <p:cNvCxnSpPr>
              <a:cxnSpLocks/>
            </p:cNvCxnSpPr>
            <p:nvPr/>
          </p:nvCxnSpPr>
          <p:spPr>
            <a:xfrm>
              <a:off x="6360694"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A6D7CB-204A-EF41-844D-08ED0F571292}"/>
                </a:ext>
              </a:extLst>
            </p:cNvPr>
            <p:cNvCxnSpPr>
              <a:cxnSpLocks/>
            </p:cNvCxnSpPr>
            <p:nvPr/>
          </p:nvCxnSpPr>
          <p:spPr>
            <a:xfrm>
              <a:off x="7010400"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054E24-04F1-6C4B-9F11-1B41872623F7}"/>
                </a:ext>
              </a:extLst>
            </p:cNvPr>
            <p:cNvCxnSpPr>
              <a:cxnSpLocks/>
            </p:cNvCxnSpPr>
            <p:nvPr/>
          </p:nvCxnSpPr>
          <p:spPr>
            <a:xfrm>
              <a:off x="7652084"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8A741B-021E-3E4A-92F9-FFAFF336658C}"/>
                </a:ext>
              </a:extLst>
            </p:cNvPr>
            <p:cNvCxnSpPr>
              <a:cxnSpLocks/>
            </p:cNvCxnSpPr>
            <p:nvPr/>
          </p:nvCxnSpPr>
          <p:spPr>
            <a:xfrm>
              <a:off x="8309810"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4DAD68-13DE-E044-830F-DF9B9CF2B7FF}"/>
                </a:ext>
              </a:extLst>
            </p:cNvPr>
            <p:cNvCxnSpPr>
              <a:cxnSpLocks/>
            </p:cNvCxnSpPr>
            <p:nvPr/>
          </p:nvCxnSpPr>
          <p:spPr>
            <a:xfrm>
              <a:off x="8943473"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9FC000-B531-5542-A2FF-453BB30B234B}"/>
                </a:ext>
              </a:extLst>
            </p:cNvPr>
            <p:cNvCxnSpPr>
              <a:cxnSpLocks/>
            </p:cNvCxnSpPr>
            <p:nvPr/>
          </p:nvCxnSpPr>
          <p:spPr>
            <a:xfrm>
              <a:off x="9609221"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8A343E-2F60-034B-8D16-8F5377379F3D}"/>
                </a:ext>
              </a:extLst>
            </p:cNvPr>
            <p:cNvCxnSpPr>
              <a:cxnSpLocks/>
            </p:cNvCxnSpPr>
            <p:nvPr/>
          </p:nvCxnSpPr>
          <p:spPr>
            <a:xfrm>
              <a:off x="10250905"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91EBB6-2A24-8E4B-9FF7-217F479B385E}"/>
                </a:ext>
              </a:extLst>
            </p:cNvPr>
            <p:cNvCxnSpPr>
              <a:cxnSpLocks/>
            </p:cNvCxnSpPr>
            <p:nvPr/>
          </p:nvCxnSpPr>
          <p:spPr>
            <a:xfrm>
              <a:off x="10892589"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BF770-5EA3-064C-8707-2E1F761DFF84}"/>
                </a:ext>
              </a:extLst>
            </p:cNvPr>
            <p:cNvCxnSpPr>
              <a:cxnSpLocks/>
            </p:cNvCxnSpPr>
            <p:nvPr/>
          </p:nvCxnSpPr>
          <p:spPr>
            <a:xfrm>
              <a:off x="11590421" y="162827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DC8297A-CFC3-BD45-B3DC-55873DA70ED9}"/>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934803" y="1634397"/>
              <a:ext cx="11592000" cy="41563"/>
            </a:xfrm>
            <a:prstGeom prst="rect">
              <a:avLst/>
            </a:prstGeom>
          </p:spPr>
        </p:pic>
      </p:grpSp>
      <p:pic>
        <p:nvPicPr>
          <p:cNvPr id="58" name="Picture 57">
            <a:extLst>
              <a:ext uri="{FF2B5EF4-FFF2-40B4-BE49-F238E27FC236}">
                <a16:creationId xmlns:a16="http://schemas.microsoft.com/office/drawing/2014/main" id="{6F2BEFCF-95CA-7244-9844-14446911DB08}"/>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227193" y="4166003"/>
            <a:ext cx="742091" cy="742091"/>
          </a:xfrm>
          <a:prstGeom prst="rect">
            <a:avLst/>
          </a:prstGeom>
        </p:spPr>
      </p:pic>
      <p:pic>
        <p:nvPicPr>
          <p:cNvPr id="60" name="Picture 59">
            <a:extLst>
              <a:ext uri="{FF2B5EF4-FFF2-40B4-BE49-F238E27FC236}">
                <a16:creationId xmlns:a16="http://schemas.microsoft.com/office/drawing/2014/main" id="{DF91FDCD-4B25-4249-B352-2BA4C806779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17307" y="1628274"/>
            <a:ext cx="739374" cy="739374"/>
          </a:xfrm>
          <a:prstGeom prst="rect">
            <a:avLst/>
          </a:prstGeom>
        </p:spPr>
      </p:pic>
      <p:grpSp>
        <p:nvGrpSpPr>
          <p:cNvPr id="47" name="Group 46">
            <a:extLst>
              <a:ext uri="{FF2B5EF4-FFF2-40B4-BE49-F238E27FC236}">
                <a16:creationId xmlns:a16="http://schemas.microsoft.com/office/drawing/2014/main" id="{9F10F7FB-79A1-47FD-B254-9DA1171F1024}"/>
              </a:ext>
            </a:extLst>
          </p:cNvPr>
          <p:cNvGrpSpPr/>
          <p:nvPr/>
        </p:nvGrpSpPr>
        <p:grpSpPr>
          <a:xfrm>
            <a:off x="3823193" y="6516025"/>
            <a:ext cx="6309360" cy="369332"/>
            <a:chOff x="3823193" y="6516025"/>
            <a:chExt cx="6309360" cy="369332"/>
          </a:xfrm>
        </p:grpSpPr>
        <p:grpSp>
          <p:nvGrpSpPr>
            <p:cNvPr id="48" name="Group 47">
              <a:extLst>
                <a:ext uri="{FF2B5EF4-FFF2-40B4-BE49-F238E27FC236}">
                  <a16:creationId xmlns:a16="http://schemas.microsoft.com/office/drawing/2014/main" id="{4B3C9B53-2526-4071-B802-CA729D89858D}"/>
                </a:ext>
              </a:extLst>
            </p:cNvPr>
            <p:cNvGrpSpPr/>
            <p:nvPr/>
          </p:nvGrpSpPr>
          <p:grpSpPr>
            <a:xfrm>
              <a:off x="3823193" y="6516025"/>
              <a:ext cx="6309360" cy="369332"/>
              <a:chOff x="3823193" y="6516025"/>
              <a:chExt cx="6309360" cy="369332"/>
            </a:xfrm>
          </p:grpSpPr>
          <p:sp>
            <p:nvSpPr>
              <p:cNvPr id="51" name="TextBox 50">
                <a:extLst>
                  <a:ext uri="{FF2B5EF4-FFF2-40B4-BE49-F238E27FC236}">
                    <a16:creationId xmlns:a16="http://schemas.microsoft.com/office/drawing/2014/main" id="{54A6197D-DB9C-4BB9-8343-0C62262F7B4F}"/>
                  </a:ext>
                </a:extLst>
              </p:cNvPr>
              <p:cNvSpPr txBox="1"/>
              <p:nvPr/>
            </p:nvSpPr>
            <p:spPr>
              <a:xfrm>
                <a:off x="3823193" y="6516025"/>
                <a:ext cx="6309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ea typeface="+mn-ea"/>
                    <a:cs typeface="+mn-cs"/>
                  </a:rPr>
                  <a:t>Occasion unweighted [weighted] base among respondents age 4-70 | Occasion % (Change PP Vs Benchmark) | </a:t>
                </a:r>
              </a:p>
              <a:p>
                <a:pPr>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ea typeface="+mn-ea"/>
                    <a:cs typeface="+mn-cs"/>
                  </a:rPr>
                  <a:t>Base Sample size: LS: 0-150,   151-250 | Significance vs Total @ 95% CL :    High     Low </a:t>
                </a:r>
              </a:p>
            </p:txBody>
          </p:sp>
          <p:sp>
            <p:nvSpPr>
              <p:cNvPr id="52" name="Oval 51">
                <a:extLst>
                  <a:ext uri="{FF2B5EF4-FFF2-40B4-BE49-F238E27FC236}">
                    <a16:creationId xmlns:a16="http://schemas.microsoft.com/office/drawing/2014/main" id="{4CF2FC2D-A993-480E-BD82-B1D61C8AD63A}"/>
                  </a:ext>
                </a:extLst>
              </p:cNvPr>
              <p:cNvSpPr/>
              <p:nvPr/>
            </p:nvSpPr>
            <p:spPr>
              <a:xfrm>
                <a:off x="5421759" y="6709846"/>
                <a:ext cx="91440" cy="914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49" name="Oval 48">
              <a:extLst>
                <a:ext uri="{FF2B5EF4-FFF2-40B4-BE49-F238E27FC236}">
                  <a16:creationId xmlns:a16="http://schemas.microsoft.com/office/drawing/2014/main" id="{7A8C5253-0AE2-4D6F-9B1A-453AB6FFBB36}"/>
                </a:ext>
              </a:extLst>
            </p:cNvPr>
            <p:cNvSpPr/>
            <p:nvPr/>
          </p:nvSpPr>
          <p:spPr>
            <a:xfrm>
              <a:off x="7748125" y="6722016"/>
              <a:ext cx="91440" cy="91440"/>
            </a:xfrm>
            <a:prstGeom prst="ellipse">
              <a:avLst/>
            </a:prstGeom>
            <a:solidFill>
              <a:srgbClr val="3082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 </a:t>
              </a:r>
            </a:p>
          </p:txBody>
        </p:sp>
        <p:sp>
          <p:nvSpPr>
            <p:cNvPr id="50" name="Oval 49">
              <a:extLst>
                <a:ext uri="{FF2B5EF4-FFF2-40B4-BE49-F238E27FC236}">
                  <a16:creationId xmlns:a16="http://schemas.microsoft.com/office/drawing/2014/main" id="{5FC2EE09-41B5-48AD-B424-59296B0224C3}"/>
                </a:ext>
              </a:extLst>
            </p:cNvPr>
            <p:cNvSpPr/>
            <p:nvPr/>
          </p:nvSpPr>
          <p:spPr>
            <a:xfrm>
              <a:off x="8118575" y="6719673"/>
              <a:ext cx="91440" cy="91440"/>
            </a:xfrm>
            <a:prstGeom prst="ellipse">
              <a:avLst/>
            </a:prstGeom>
            <a:solidFill>
              <a:srgbClr val="C9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8" name="Slide Number Placeholder 7">
            <a:extLst>
              <a:ext uri="{FF2B5EF4-FFF2-40B4-BE49-F238E27FC236}">
                <a16:creationId xmlns:a16="http://schemas.microsoft.com/office/drawing/2014/main" id="{633B67F8-4D6C-4416-BC15-15CE88CFFBB4}"/>
              </a:ext>
            </a:extLst>
          </p:cNvPr>
          <p:cNvSpPr>
            <a:spLocks noGrp="1"/>
          </p:cNvSpPr>
          <p:nvPr>
            <p:ph type="sldNum" sz="quarter" idx="4"/>
          </p:nvPr>
        </p:nvSpPr>
        <p:spPr/>
        <p:txBody>
          <a:bodyPr/>
          <a:lstStyle/>
          <a:p>
            <a:fld id="{A26DCA39-FE7E-4B33-9419-C9BB65BD885E}" type="slidenum">
              <a:rPr lang="en-US" smtClean="0"/>
              <a:pPr/>
              <a:t>18</a:t>
            </a:fld>
            <a:endParaRPr lang="en-US" dirty="0"/>
          </a:p>
        </p:txBody>
      </p:sp>
    </p:spTree>
    <p:extLst>
      <p:ext uri="{BB962C8B-B14F-4D97-AF65-F5344CB8AC3E}">
        <p14:creationId xmlns:p14="http://schemas.microsoft.com/office/powerpoint/2010/main" val="3612855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97224" y="826860"/>
          <a:ext cx="11781408" cy="5530951"/>
        </p:xfrm>
        <a:graphic>
          <a:graphicData uri="http://schemas.openxmlformats.org/drawingml/2006/table">
            <a:tbl>
              <a:tblPr/>
              <a:tblGrid>
                <a:gridCol w="770199">
                  <a:extLst>
                    <a:ext uri="{9D8B030D-6E8A-4147-A177-3AD203B41FA5}">
                      <a16:colId xmlns:a16="http://schemas.microsoft.com/office/drawing/2014/main" val="2201052266"/>
                    </a:ext>
                  </a:extLst>
                </a:gridCol>
                <a:gridCol w="1985094">
                  <a:extLst>
                    <a:ext uri="{9D8B030D-6E8A-4147-A177-3AD203B41FA5}">
                      <a16:colId xmlns:a16="http://schemas.microsoft.com/office/drawing/2014/main" val="1095228742"/>
                    </a:ext>
                  </a:extLst>
                </a:gridCol>
                <a:gridCol w="601741">
                  <a:extLst>
                    <a:ext uri="{9D8B030D-6E8A-4147-A177-3AD203B41FA5}">
                      <a16:colId xmlns:a16="http://schemas.microsoft.com/office/drawing/2014/main" val="2720634411"/>
                    </a:ext>
                  </a:extLst>
                </a:gridCol>
                <a:gridCol w="601741">
                  <a:extLst>
                    <a:ext uri="{9D8B030D-6E8A-4147-A177-3AD203B41FA5}">
                      <a16:colId xmlns:a16="http://schemas.microsoft.com/office/drawing/2014/main" val="245864960"/>
                    </a:ext>
                  </a:extLst>
                </a:gridCol>
                <a:gridCol w="601741">
                  <a:extLst>
                    <a:ext uri="{9D8B030D-6E8A-4147-A177-3AD203B41FA5}">
                      <a16:colId xmlns:a16="http://schemas.microsoft.com/office/drawing/2014/main" val="337171266"/>
                    </a:ext>
                  </a:extLst>
                </a:gridCol>
                <a:gridCol w="601741">
                  <a:extLst>
                    <a:ext uri="{9D8B030D-6E8A-4147-A177-3AD203B41FA5}">
                      <a16:colId xmlns:a16="http://schemas.microsoft.com/office/drawing/2014/main" val="3425205528"/>
                    </a:ext>
                  </a:extLst>
                </a:gridCol>
                <a:gridCol w="601741">
                  <a:extLst>
                    <a:ext uri="{9D8B030D-6E8A-4147-A177-3AD203B41FA5}">
                      <a16:colId xmlns:a16="http://schemas.microsoft.com/office/drawing/2014/main" val="531258114"/>
                    </a:ext>
                  </a:extLst>
                </a:gridCol>
                <a:gridCol w="601741">
                  <a:extLst>
                    <a:ext uri="{9D8B030D-6E8A-4147-A177-3AD203B41FA5}">
                      <a16:colId xmlns:a16="http://schemas.microsoft.com/office/drawing/2014/main" val="3883516123"/>
                    </a:ext>
                  </a:extLst>
                </a:gridCol>
                <a:gridCol w="601741">
                  <a:extLst>
                    <a:ext uri="{9D8B030D-6E8A-4147-A177-3AD203B41FA5}">
                      <a16:colId xmlns:a16="http://schemas.microsoft.com/office/drawing/2014/main" val="520538903"/>
                    </a:ext>
                  </a:extLst>
                </a:gridCol>
                <a:gridCol w="601741">
                  <a:extLst>
                    <a:ext uri="{9D8B030D-6E8A-4147-A177-3AD203B41FA5}">
                      <a16:colId xmlns:a16="http://schemas.microsoft.com/office/drawing/2014/main" val="3584389145"/>
                    </a:ext>
                  </a:extLst>
                </a:gridCol>
                <a:gridCol w="601741">
                  <a:extLst>
                    <a:ext uri="{9D8B030D-6E8A-4147-A177-3AD203B41FA5}">
                      <a16:colId xmlns:a16="http://schemas.microsoft.com/office/drawing/2014/main" val="4136433243"/>
                    </a:ext>
                  </a:extLst>
                </a:gridCol>
                <a:gridCol w="601741">
                  <a:extLst>
                    <a:ext uri="{9D8B030D-6E8A-4147-A177-3AD203B41FA5}">
                      <a16:colId xmlns:a16="http://schemas.microsoft.com/office/drawing/2014/main" val="605237573"/>
                    </a:ext>
                  </a:extLst>
                </a:gridCol>
                <a:gridCol w="601741">
                  <a:extLst>
                    <a:ext uri="{9D8B030D-6E8A-4147-A177-3AD203B41FA5}">
                      <a16:colId xmlns:a16="http://schemas.microsoft.com/office/drawing/2014/main" val="1530699914"/>
                    </a:ext>
                  </a:extLst>
                </a:gridCol>
                <a:gridCol w="601741">
                  <a:extLst>
                    <a:ext uri="{9D8B030D-6E8A-4147-A177-3AD203B41FA5}">
                      <a16:colId xmlns:a16="http://schemas.microsoft.com/office/drawing/2014/main" val="4192143729"/>
                    </a:ext>
                  </a:extLst>
                </a:gridCol>
                <a:gridCol w="601741">
                  <a:extLst>
                    <a:ext uri="{9D8B030D-6E8A-4147-A177-3AD203B41FA5}">
                      <a16:colId xmlns:a16="http://schemas.microsoft.com/office/drawing/2014/main" val="2403913280"/>
                    </a:ext>
                  </a:extLst>
                </a:gridCol>
                <a:gridCol w="601741">
                  <a:extLst>
                    <a:ext uri="{9D8B030D-6E8A-4147-A177-3AD203B41FA5}">
                      <a16:colId xmlns:a16="http://schemas.microsoft.com/office/drawing/2014/main" val="1064775467"/>
                    </a:ext>
                  </a:extLst>
                </a:gridCol>
                <a:gridCol w="601741">
                  <a:extLst>
                    <a:ext uri="{9D8B030D-6E8A-4147-A177-3AD203B41FA5}">
                      <a16:colId xmlns:a16="http://schemas.microsoft.com/office/drawing/2014/main" val="2363600285"/>
                    </a:ext>
                  </a:extLst>
                </a:gridCol>
              </a:tblGrid>
              <a:tr h="474493">
                <a:tc>
                  <a:txBody>
                    <a:bodyPr/>
                    <a:lstStyle/>
                    <a:p>
                      <a:pPr algn="l" fontAlgn="ctr"/>
                      <a:endParaRPr lang="en-US" sz="900" b="0" i="0" u="none" strike="noStrike" dirty="0">
                        <a:solidFill>
                          <a:srgbClr val="000000"/>
                        </a:solidFill>
                        <a:effectLst/>
                        <a:latin typeface="+mn-lt"/>
                      </a:endParaRPr>
                    </a:p>
                  </a:txBody>
                  <a:tcPr marL="5219" marR="5219" marT="5219" marB="0" anchor="ctr">
                    <a:lnL>
                      <a:noFill/>
                    </a:lnL>
                    <a:lnR w="9525"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mn-lt"/>
                      </a:endParaRPr>
                    </a:p>
                  </a:txBody>
                  <a:tcPr marL="5219"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a:noFill/>
                    </a:lnT>
                    <a:lnB w="6350" cap="flat" cmpd="sng" algn="ctr">
                      <a:noFill/>
                      <a:prstDash val="solid"/>
                      <a:round/>
                      <a:headEnd type="none" w="med" len="med"/>
                      <a:tailEnd type="none" w="med" len="med"/>
                    </a:lnB>
                    <a:noFill/>
                  </a:tcPr>
                </a:tc>
                <a:tc>
                  <a:txBody>
                    <a:bodyPr/>
                    <a:lstStyle/>
                    <a:p>
                      <a:pPr algn="ctr" fontAlgn="ctr"/>
                      <a:r>
                        <a:rPr lang="en-US" sz="800" b="0" i="0" u="none" strike="noStrike" kern="1200" dirty="0">
                          <a:solidFill>
                            <a:schemeClr val="tx1"/>
                          </a:solidFill>
                          <a:effectLst/>
                          <a:latin typeface="Franklin Gothic Medium Cond" panose="020B0606030402020204" pitchFamily="34" charset="0"/>
                          <a:ea typeface="+mn-ea"/>
                          <a:cs typeface="+mn-cs"/>
                        </a:rPr>
                        <a:t>TOTAL</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EARLY MORNING BITE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BREAKFAST FOR ONE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FAMILY BREAKFAST</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BREAKFAST @ WORK / SCHOOL</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MID MORNING SNACK</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LUNCH</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LUNCH ALTER-NATIVE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AFTERNOON SNACK</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AFTER WORK / SCHOOL BITE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DINNER</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DINNER ALTERNATIVE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EVENING ME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EVENING WE</a:t>
                      </a:r>
                    </a:p>
                  </a:txBody>
                  <a:tcPr marL="18288" marR="18288" marT="18288" marB="18288"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900" b="0" i="0" u="none" strike="noStrike" kern="1200" dirty="0">
                          <a:solidFill>
                            <a:schemeClr val="tx1"/>
                          </a:solidFill>
                          <a:effectLst/>
                          <a:latin typeface="Franklin Gothic Medium Cond" panose="020B0606030402020204" pitchFamily="34" charset="0"/>
                          <a:ea typeface="+mn-ea"/>
                          <a:cs typeface="+mn-cs"/>
                        </a:rPr>
                        <a:t>BEDTIME / LATE NIGHT SNACK</a:t>
                      </a:r>
                    </a:p>
                  </a:txBody>
                  <a:tcPr marL="18288" marR="18288" marT="18288" marB="18288" anchor="ctr">
                    <a:lnL w="9525" cap="flat" cmpd="sng" algn="ctr">
                      <a:no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615319"/>
                  </a:ext>
                </a:extLst>
              </a:tr>
              <a:tr h="253033">
                <a:tc>
                  <a:txBody>
                    <a:bodyPr/>
                    <a:lstStyle/>
                    <a:p>
                      <a:pPr algn="ctr" fontAlgn="ctr"/>
                      <a:endParaRPr lang="en-US" sz="800" b="0" i="0" u="none" strike="noStrike" dirty="0">
                        <a:solidFill>
                          <a:schemeClr val="accent1"/>
                        </a:solidFill>
                        <a:effectLst/>
                        <a:latin typeface="+mn-lt"/>
                      </a:endParaRPr>
                    </a:p>
                  </a:txBody>
                  <a:tcPr marL="5219"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noFill/>
                      <a:prstDash val="dot"/>
                      <a:round/>
                      <a:headEnd type="none" w="med" len="med"/>
                      <a:tailEnd type="none" w="med" len="med"/>
                    </a:lnB>
                  </a:tcPr>
                </a:tc>
                <a:tc>
                  <a:txBody>
                    <a:bodyPr/>
                    <a:lstStyle/>
                    <a:p>
                      <a:pPr algn="r" rtl="0" fontAlgn="t"/>
                      <a:endParaRPr lang="en-US" sz="800" b="0" i="1" u="none" strike="noStrike" dirty="0">
                        <a:solidFill>
                          <a:srgbClr val="7F7F7F"/>
                        </a:solidFill>
                        <a:effectLst/>
                        <a:latin typeface="+mn-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3505 [3618]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88 [86]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80 [76]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98 [101]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bg1">
                              <a:lumMod val="50000"/>
                            </a:schemeClr>
                          </a:solidFill>
                          <a:effectLst/>
                          <a:latin typeface="Franklin Gothic Book" panose="020B0503020102020204" pitchFamily="34" charset="0"/>
                        </a:rPr>
                        <a:t>34 [33]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229 [243]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457 [499]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277 [271]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592 [637]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327 [360]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169 [172]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146 [140]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236 [226]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301 [314]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1" u="none" strike="noStrike" dirty="0">
                          <a:solidFill>
                            <a:schemeClr val="tx1"/>
                          </a:solidFill>
                          <a:effectLst/>
                          <a:latin typeface="Franklin Gothic Book" panose="020B0503020102020204" pitchFamily="34" charset="0"/>
                        </a:rPr>
                        <a:t>471 [459]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extLst>
                  <a:ext uri="{0D108BD9-81ED-4DB2-BD59-A6C34878D82A}">
                    <a16:rowId xmlns:a16="http://schemas.microsoft.com/office/drawing/2014/main" val="1358796221"/>
                  </a:ext>
                </a:extLst>
              </a:tr>
              <a:tr h="206836">
                <a:tc rowSpan="2">
                  <a:txBody>
                    <a:bodyPr/>
                    <a:lstStyle/>
                    <a:p>
                      <a:pPr algn="ctr" fontAlgn="ctr"/>
                      <a:endParaRPr lang="en-US" sz="1000" b="1" i="0" u="none" strike="noStrike" kern="1200" dirty="0">
                        <a:solidFill>
                          <a:schemeClr val="tx1"/>
                        </a:solidFill>
                        <a:effectLst/>
                        <a:latin typeface="+mn-lt"/>
                        <a:ea typeface="+mn-ea"/>
                        <a:cs typeface="+mn-cs"/>
                      </a:endParaRPr>
                    </a:p>
                    <a:p>
                      <a:pPr algn="ctr" fontAlgn="ctr"/>
                      <a:r>
                        <a:rPr lang="en-US" sz="1000" b="0" i="0" u="none" strike="noStrike" kern="1200" dirty="0">
                          <a:solidFill>
                            <a:schemeClr val="tx1"/>
                          </a:solidFill>
                          <a:effectLst/>
                          <a:latin typeface="Franklin Gothic Medium" panose="020B0603020102020204" pitchFamily="34" charset="0"/>
                          <a:ea typeface="+mn-ea"/>
                          <a:cs typeface="+mn-cs"/>
                        </a:rPr>
                        <a:t>Where</a:t>
                      </a:r>
                    </a:p>
                  </a:txBody>
                  <a:tcPr marL="0"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Home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70%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89%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75%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72%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73%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78%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66%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94%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85%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93%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40042709"/>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Out of Home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100%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295659723"/>
                  </a:ext>
                </a:extLst>
              </a:tr>
              <a:tr h="206836">
                <a:tc rowSpan="6">
                  <a:txBody>
                    <a:bodyPr/>
                    <a:lstStyle/>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marL="0" algn="ctr" defTabSz="914400" rtl="0" eaLnBrk="1" fontAlgn="ctr" latinLnBrk="0" hangingPunct="1"/>
                      <a:r>
                        <a:rPr lang="en-US" sz="1000" b="0" i="0" u="none" strike="noStrike" kern="1200" dirty="0">
                          <a:solidFill>
                            <a:schemeClr val="tx1"/>
                          </a:solidFill>
                          <a:effectLst/>
                          <a:latin typeface="Franklin Gothic Medium" panose="020B0603020102020204" pitchFamily="34" charset="0"/>
                          <a:ea typeface="+mn-ea"/>
                          <a:cs typeface="+mn-cs"/>
                        </a:rPr>
                        <a:t>Why</a:t>
                      </a:r>
                    </a:p>
                  </a:txBody>
                  <a:tcPr marL="0"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Mealtime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82%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76%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659662884"/>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Pleasure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3667982486"/>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Social</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49930702"/>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Convenience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1006008960"/>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Nourishment</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385238947"/>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Grazing</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657370601"/>
                  </a:ext>
                </a:extLst>
              </a:tr>
              <a:tr h="206836">
                <a:tc rowSpan="8">
                  <a:txBody>
                    <a:bodyPr/>
                    <a:lstStyle/>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marL="0" algn="ctr" defTabSz="914400" rtl="0" eaLnBrk="1" fontAlgn="ctr" latinLnBrk="0" hangingPunct="1"/>
                      <a:r>
                        <a:rPr lang="en-US" sz="1000" b="0" i="0" u="none" strike="noStrike" kern="1200" dirty="0">
                          <a:solidFill>
                            <a:schemeClr val="tx1"/>
                          </a:solidFill>
                          <a:effectLst/>
                          <a:latin typeface="Franklin Gothic Medium" panose="020B0603020102020204" pitchFamily="34" charset="0"/>
                          <a:ea typeface="+mn-ea"/>
                          <a:cs typeface="+mn-cs"/>
                        </a:rPr>
                        <a:t>Who</a:t>
                      </a:r>
                    </a:p>
                  </a:txBody>
                  <a:tcPr marL="0"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Female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58%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59%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54%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61%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51%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4700206"/>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Male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517132139"/>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Gen Z 4-12</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59884860"/>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Gen Z 13-21</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3031412520"/>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Millennial (22-38)</a:t>
                      </a:r>
                    </a:p>
                  </a:txBody>
                  <a:tcPr marL="3600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33%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69337420"/>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Gen X (39-54)</a:t>
                      </a:r>
                    </a:p>
                  </a:txBody>
                  <a:tcPr marL="3600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42%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13%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3720780408"/>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Boomers (55-70)</a:t>
                      </a:r>
                    </a:p>
                  </a:txBody>
                  <a:tcPr marL="3600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31%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28%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88582597"/>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Average HH Income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$74.1k</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$65.7k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$57.9k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$85.8k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$101.6k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$75.6k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$85.3k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$71.7k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$75.4k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$83.7k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$78.9k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$75.8k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$59.0k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$75.6k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$57.2k</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103016377"/>
                  </a:ext>
                </a:extLst>
              </a:tr>
              <a:tr h="206836">
                <a:tc rowSpan="3">
                  <a:txBody>
                    <a:bodyPr/>
                    <a:lstStyle/>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algn="ctr" fontAlgn="ctr"/>
                      <a:r>
                        <a:rPr lang="en-US" sz="1000" b="0" i="0" u="none" strike="noStrike" kern="1200" dirty="0">
                          <a:solidFill>
                            <a:schemeClr val="tx1"/>
                          </a:solidFill>
                          <a:effectLst/>
                          <a:latin typeface="Franklin Gothic Medium" panose="020B0603020102020204" pitchFamily="34" charset="0"/>
                          <a:ea typeface="+mn-ea"/>
                          <a:cs typeface="+mn-cs"/>
                        </a:rPr>
                        <a:t>Who With</a:t>
                      </a:r>
                    </a:p>
                  </a:txBody>
                  <a:tcPr marL="0"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Alone</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60%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100%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54%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100%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27248933"/>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With Family</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26%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88%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26%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64%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chemeClr val="tx1"/>
                          </a:solidFill>
                          <a:effectLst/>
                          <a:latin typeface="Franklin Gothic Book" panose="020B0503020102020204" pitchFamily="34" charset="0"/>
                        </a:rPr>
                        <a:t>45%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308219"/>
                          </a:solidFill>
                          <a:effectLst/>
                          <a:latin typeface="Franklin Gothic Book" panose="020B0503020102020204" pitchFamily="34" charset="0"/>
                        </a:rPr>
                        <a:t>87%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ctr"/>
                      <a:r>
                        <a:rPr lang="en-US" sz="800" b="0" i="0" u="none" strike="noStrike" dirty="0">
                          <a:solidFill>
                            <a:srgbClr val="C91717"/>
                          </a:solidFill>
                          <a:effectLst/>
                          <a:latin typeface="Franklin Gothic Book" panose="020B0503020102020204" pitchFamily="34" charset="0"/>
                        </a:rPr>
                        <a:t>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2420709733"/>
                  </a:ext>
                </a:extLst>
              </a:tr>
              <a:tr h="206836">
                <a:tc vMerge="1">
                  <a:txBody>
                    <a:bodyPr/>
                    <a:lstStyle/>
                    <a:p>
                      <a:endParaRPr lang="en-US"/>
                    </a:p>
                  </a:txBody>
                  <a:tcPr/>
                </a:tc>
                <a:tc>
                  <a:txBody>
                    <a:bodyPr/>
                    <a:lstStyle/>
                    <a:p>
                      <a:pPr algn="l" rtl="0" fontAlgn="t"/>
                      <a:r>
                        <a:rPr lang="en-US" sz="850" b="0" i="0" u="none" strike="noStrike" kern="1200" dirty="0">
                          <a:solidFill>
                            <a:schemeClr val="tx1"/>
                          </a:solidFill>
                          <a:effectLst/>
                          <a:latin typeface="Franklin Gothic Book" panose="020B0503020102020204" pitchFamily="34" charset="0"/>
                          <a:ea typeface="+mn-ea"/>
                          <a:cs typeface="+mn-cs"/>
                        </a:rPr>
                        <a:t>Others</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chemeClr val="tx1"/>
                          </a:solidFill>
                          <a:effectLst/>
                          <a:latin typeface="Franklin Gothic Book" panose="020B0503020102020204" pitchFamily="34" charset="0"/>
                          <a:ea typeface="+mn-ea"/>
                          <a:cs typeface="+mn-cs"/>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chemeClr val="tx1"/>
                          </a:solidFill>
                          <a:effectLst/>
                          <a:latin typeface="Franklin Gothic Book" panose="020B0503020102020204" pitchFamily="34" charset="0"/>
                          <a:ea typeface="+mn-ea"/>
                          <a:cs typeface="+mn-cs"/>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C91717"/>
                          </a:solidFill>
                          <a:effectLst/>
                          <a:latin typeface="Franklin Gothic Book" panose="020B0503020102020204" pitchFamily="34" charset="0"/>
                          <a:ea typeface="+mn-ea"/>
                          <a:cs typeface="+mn-cs"/>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chemeClr val="tx1"/>
                          </a:solidFill>
                          <a:effectLst/>
                          <a:latin typeface="Franklin Gothic Book" panose="020B0503020102020204" pitchFamily="34" charset="0"/>
                          <a:ea typeface="+mn-ea"/>
                          <a:cs typeface="+mn-cs"/>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308219"/>
                          </a:solidFill>
                          <a:effectLst/>
                          <a:latin typeface="Franklin Gothic Book" panose="020B0503020102020204" pitchFamily="34" charset="0"/>
                          <a:ea typeface="+mn-ea"/>
                          <a:cs typeface="+mn-cs"/>
                        </a:rPr>
                        <a:t>40%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308219"/>
                          </a:solidFill>
                          <a:effectLst/>
                          <a:latin typeface="Franklin Gothic Book" panose="020B0503020102020204" pitchFamily="34" charset="0"/>
                          <a:ea typeface="+mn-ea"/>
                          <a:cs typeface="+mn-cs"/>
                        </a:rPr>
                        <a:t>30%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308219"/>
                          </a:solidFill>
                          <a:effectLst/>
                          <a:latin typeface="Franklin Gothic Book" panose="020B0503020102020204" pitchFamily="34" charset="0"/>
                          <a:ea typeface="+mn-ea"/>
                          <a:cs typeface="+mn-cs"/>
                        </a:rPr>
                        <a:t>42%</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chemeClr val="tx1"/>
                          </a:solidFill>
                          <a:effectLst/>
                          <a:latin typeface="Franklin Gothic Book" panose="020B0503020102020204" pitchFamily="34" charset="0"/>
                          <a:ea typeface="+mn-ea"/>
                          <a:cs typeface="+mn-cs"/>
                        </a:rPr>
                        <a:t>23%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C91717"/>
                          </a:solidFill>
                          <a:effectLst/>
                          <a:latin typeface="Franklin Gothic Book" panose="020B0503020102020204" pitchFamily="34" charset="0"/>
                          <a:ea typeface="+mn-ea"/>
                          <a:cs typeface="+mn-cs"/>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chemeClr val="tx1"/>
                          </a:solidFill>
                          <a:effectLst/>
                          <a:latin typeface="Franklin Gothic Book" panose="020B0503020102020204" pitchFamily="34" charset="0"/>
                          <a:ea typeface="+mn-ea"/>
                          <a:cs typeface="+mn-cs"/>
                        </a:rPr>
                        <a:t>15%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C91717"/>
                          </a:solidFill>
                          <a:effectLst/>
                          <a:latin typeface="Franklin Gothic Book" panose="020B0503020102020204" pitchFamily="34" charset="0"/>
                          <a:ea typeface="+mn-ea"/>
                          <a:cs typeface="+mn-cs"/>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308219"/>
                          </a:solidFill>
                          <a:effectLst/>
                          <a:latin typeface="Franklin Gothic Book" panose="020B0503020102020204" pitchFamily="34" charset="0"/>
                          <a:ea typeface="+mn-ea"/>
                          <a:cs typeface="+mn-cs"/>
                        </a:rPr>
                        <a:t>24%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C91717"/>
                          </a:solidFill>
                          <a:effectLst/>
                          <a:latin typeface="Franklin Gothic Book" panose="020B0503020102020204" pitchFamily="34" charset="0"/>
                          <a:ea typeface="+mn-ea"/>
                          <a:cs typeface="+mn-cs"/>
                        </a:rPr>
                        <a:t>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chemeClr val="tx1"/>
                          </a:solidFill>
                          <a:effectLst/>
                          <a:latin typeface="Franklin Gothic Book" panose="020B0503020102020204" pitchFamily="34" charset="0"/>
                          <a:ea typeface="+mn-ea"/>
                          <a:cs typeface="+mn-cs"/>
                        </a:rPr>
                        <a:t>16%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fontAlgn="ctr" latinLnBrk="0" hangingPunct="1"/>
                      <a:r>
                        <a:rPr lang="en-US" sz="800" b="0" i="0" u="none" strike="noStrike" kern="1200" dirty="0">
                          <a:solidFill>
                            <a:srgbClr val="C91717"/>
                          </a:solidFill>
                          <a:effectLst/>
                          <a:latin typeface="Franklin Gothic Book" panose="020B0503020102020204" pitchFamily="34" charset="0"/>
                          <a:ea typeface="+mn-ea"/>
                          <a:cs typeface="+mn-cs"/>
                        </a:rPr>
                        <a:t>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5400278"/>
                  </a:ext>
                </a:extLst>
              </a:tr>
              <a:tr h="253033">
                <a:tc>
                  <a:txBody>
                    <a:bodyPr/>
                    <a:lstStyle/>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txBody>
                  <a:tcPr marL="0"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t"/>
                      <a:endParaRPr lang="en-US" sz="850" b="0" i="0" u="none" strike="noStrike" kern="1200" dirty="0">
                        <a:solidFill>
                          <a:schemeClr val="tx1"/>
                        </a:solidFill>
                        <a:effectLst/>
                        <a:latin typeface="Franklin Gothic Book" panose="020B0503020102020204" pitchFamily="34" charset="0"/>
                        <a:ea typeface="+mn-ea"/>
                        <a:cs typeface="+mn-cs"/>
                      </a:endParaRP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757 [770]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18 [18]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21[20]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23 [24]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8 [8]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34[35]</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93 [99]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61 [59]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137 [144]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70 [74]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44 [44]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rgbClr val="7F7F7F"/>
                          </a:solidFill>
                          <a:effectLst/>
                          <a:latin typeface="Franklin Gothic Book" panose="020B0503020102020204" pitchFamily="34" charset="0"/>
                          <a:ea typeface="+mn-ea"/>
                          <a:cs typeface="+mn-cs"/>
                        </a:rPr>
                        <a:t>36 [34]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55 [53]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56 [60]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ctr"/>
                      <a:r>
                        <a:rPr lang="en-US" sz="800" b="0" i="1" u="none" strike="noStrike" kern="1200" dirty="0">
                          <a:solidFill>
                            <a:schemeClr val="tx1"/>
                          </a:solidFill>
                          <a:effectLst/>
                          <a:latin typeface="Franklin Gothic Book" panose="020B0503020102020204" pitchFamily="34" charset="0"/>
                          <a:ea typeface="+mn-ea"/>
                          <a:cs typeface="+mn-cs"/>
                        </a:rPr>
                        <a:t>101 [98]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932500640"/>
                  </a:ext>
                </a:extLst>
              </a:tr>
              <a:tr h="206836">
                <a:tc rowSpan="3">
                  <a:txBody>
                    <a:bodyPr/>
                    <a:lstStyle/>
                    <a:p>
                      <a:pPr algn="ctr" fontAlgn="ctr"/>
                      <a:endParaRPr lang="en-US" sz="1000" b="0" i="0" u="none" strike="noStrike" kern="1200" dirty="0">
                        <a:solidFill>
                          <a:schemeClr val="tx1"/>
                        </a:solidFill>
                        <a:effectLst/>
                        <a:latin typeface="Franklin Gothic Medium" panose="020B0603020102020204" pitchFamily="34" charset="0"/>
                        <a:ea typeface="+mn-ea"/>
                        <a:cs typeface="+mn-cs"/>
                      </a:endParaRPr>
                    </a:p>
                    <a:p>
                      <a:pPr algn="ctr" fontAlgn="ctr"/>
                      <a:r>
                        <a:rPr lang="en-US" sz="1000" b="0" i="0" u="none" strike="noStrike" kern="1200" dirty="0">
                          <a:solidFill>
                            <a:schemeClr val="tx1"/>
                          </a:solidFill>
                          <a:effectLst/>
                          <a:latin typeface="Franklin Gothic Medium" panose="020B0603020102020204" pitchFamily="34" charset="0"/>
                          <a:ea typeface="+mn-ea"/>
                          <a:cs typeface="+mn-cs"/>
                        </a:rPr>
                        <a:t>Activities</a:t>
                      </a:r>
                    </a:p>
                    <a:p>
                      <a:pPr algn="ctr" fontAlgn="ctr"/>
                      <a:r>
                        <a:rPr lang="en-US" sz="1000" b="0" i="0" u="none" strike="noStrike" kern="1200" dirty="0">
                          <a:solidFill>
                            <a:schemeClr val="tx1"/>
                          </a:solidFill>
                          <a:effectLst/>
                          <a:latin typeface="Franklin Gothic Medium" panose="020B0603020102020204" pitchFamily="34" charset="0"/>
                          <a:ea typeface="+mn-ea"/>
                          <a:cs typeface="+mn-cs"/>
                        </a:rPr>
                        <a:t>(Top 3)</a:t>
                      </a:r>
                    </a:p>
                  </a:txBody>
                  <a:tcPr marL="0" marR="5219" marT="5219"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noFill/>
                      <a:prstDash val="dot"/>
                      <a:round/>
                      <a:headEnd type="none" w="med" len="med"/>
                      <a:tailEnd type="none" w="med" len="med"/>
                    </a:lnB>
                  </a:tcPr>
                </a:tc>
                <a:tc>
                  <a:txBody>
                    <a:bodyPr/>
                    <a:lstStyle/>
                    <a:p>
                      <a:pPr marL="0" algn="l" defTabSz="914400" rtl="0" eaLnBrk="1" fontAlgn="t" latinLnBrk="0" hangingPunct="1"/>
                      <a:r>
                        <a:rPr lang="en-US" sz="850" b="0" i="0" u="none" strike="noStrike" kern="1200" dirty="0">
                          <a:solidFill>
                            <a:schemeClr val="tx1"/>
                          </a:solidFill>
                          <a:effectLst/>
                          <a:latin typeface="Franklin Gothic Book" panose="020B0503020102020204" pitchFamily="34" charset="0"/>
                          <a:ea typeface="+mn-ea"/>
                          <a:cs typeface="+mn-cs"/>
                        </a:rPr>
                        <a:t>Watching TV</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36%</a:t>
                      </a:r>
                    </a:p>
                  </a:txBody>
                  <a:tcPr marL="0" marR="9525" marT="9525" marB="0" anchor="ctr">
                    <a:lnL w="9525" cap="flat" cmpd="sng" algn="ctr">
                      <a:noFill/>
                      <a:prstDash val="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2"/>
                      </a:solidFill>
                      <a:prstDash val="sys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9525" cap="flat" cmpd="sng" algn="ctr">
                      <a:no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dot"/>
                      <a:round/>
                      <a:headEnd type="none" w="med" len="med"/>
                      <a:tailEnd type="none" w="med" len="med"/>
                    </a:lnT>
                    <a:lnB w="12700" cap="flat" cmpd="sng" algn="ctr">
                      <a:solidFill>
                        <a:schemeClr val="bg1">
                          <a:lumMod val="8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8%</a:t>
                      </a:r>
                    </a:p>
                  </a:txBody>
                  <a:tcPr marL="0" marR="9525" marT="9525" marB="0" anchor="ctr">
                    <a:lnL w="12700"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26%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40%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26%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34%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47%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54%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56%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56%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BFBFB"/>
                    </a:solidFill>
                  </a:tcPr>
                </a:tc>
                <a:extLst>
                  <a:ext uri="{0D108BD9-81ED-4DB2-BD59-A6C34878D82A}">
                    <a16:rowId xmlns:a16="http://schemas.microsoft.com/office/drawing/2014/main" val="337282282"/>
                  </a:ext>
                </a:extLst>
              </a:tr>
              <a:tr h="206836">
                <a:tc vMerge="1">
                  <a:txBody>
                    <a:bodyPr/>
                    <a:lstStyle/>
                    <a:p>
                      <a:pPr algn="ctr" fontAlgn="ctr"/>
                      <a:endParaRPr lang="en-US" sz="1400" b="0" i="0" u="none" strike="noStrike" dirty="0">
                        <a:solidFill>
                          <a:schemeClr val="accent1"/>
                        </a:solidFill>
                        <a:effectLst/>
                        <a:latin typeface="+mj-lt"/>
                      </a:endParaRPr>
                    </a:p>
                  </a:txBody>
                  <a:tcPr marL="5219" marR="5219" marT="5219" marB="0" anchor="ctr">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l" defTabSz="914400" rtl="0" eaLnBrk="1" fontAlgn="t" latinLnBrk="0" hangingPunct="1"/>
                      <a:r>
                        <a:rPr lang="en-US" sz="850" b="0" i="0" u="none" strike="noStrike" kern="1200" dirty="0">
                          <a:solidFill>
                            <a:schemeClr val="tx1"/>
                          </a:solidFill>
                          <a:effectLst/>
                          <a:latin typeface="Franklin Gothic Book" panose="020B0503020102020204" pitchFamily="34" charset="0"/>
                          <a:ea typeface="+mn-ea"/>
                          <a:cs typeface="+mn-cs"/>
                        </a:rPr>
                        <a:t>Relaxing/doing nothing/hanging out</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rgbClr val="FFFFFF"/>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12%</a:t>
                      </a:r>
                    </a:p>
                  </a:txBody>
                  <a:tcPr marL="0" marR="9525" marT="9525" marB="0" anchor="ctr">
                    <a:lnL w="9525" cap="flat" cmpd="sng" algn="ctr">
                      <a:noFill/>
                      <a:prstDash val="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2"/>
                      </a:solidFill>
                      <a:prstDash val="sys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9525" cap="flat" cmpd="sng" algn="ctr">
                      <a:no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dot"/>
                      <a:round/>
                      <a:headEnd type="none" w="med" len="med"/>
                      <a:tailEnd type="none" w="med" len="med"/>
                    </a:lnT>
                    <a:lnB w="12700" cap="flat" cmpd="sng" algn="ctr">
                      <a:solidFill>
                        <a:schemeClr val="bg1">
                          <a:lumMod val="85000"/>
                        </a:schemeClr>
                      </a:solidFill>
                      <a:prstDash val="dot"/>
                      <a:round/>
                      <a:headEnd type="none" w="med" len="med"/>
                      <a:tailEnd type="none" w="med" len="med"/>
                    </a:lnB>
                    <a:no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8%</a:t>
                      </a:r>
                    </a:p>
                  </a:txBody>
                  <a:tcPr marL="0" marR="9525" marT="9525" marB="0" anchor="ctr">
                    <a:lnL w="12700"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tx1"/>
                          </a:solidFill>
                          <a:effectLst/>
                          <a:latin typeface="Franklin Gothic Book" panose="020B0503020102020204" pitchFamily="34" charset="0"/>
                        </a:rPr>
                        <a:t>13%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tx1"/>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tx1"/>
                          </a:solidFill>
                          <a:effectLst/>
                          <a:latin typeface="Franklin Gothic Book" panose="020B0503020102020204" pitchFamily="34" charset="0"/>
                        </a:rPr>
                        <a:t>16%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tx1"/>
                          </a:solidFill>
                          <a:effectLst/>
                          <a:latin typeface="Franklin Gothic Book" panose="020B0503020102020204" pitchFamily="34" charset="0"/>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19%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308219"/>
                          </a:solidFill>
                          <a:effectLst/>
                          <a:latin typeface="Franklin Gothic Book" panose="020B0503020102020204" pitchFamily="34" charset="0"/>
                        </a:rPr>
                        <a:t>18%</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rgbClr val="C91717"/>
                          </a:solidFill>
                          <a:effectLst/>
                          <a:latin typeface="Franklin Gothic Book" panose="020B0503020102020204" pitchFamily="34" charset="0"/>
                        </a:rPr>
                        <a:t>6%</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rtl="0" fontAlgn="b"/>
                      <a:r>
                        <a:rPr lang="en-US" sz="800" b="0" i="0" u="none" strike="noStrike" dirty="0">
                          <a:solidFill>
                            <a:schemeClr val="tx1"/>
                          </a:solidFill>
                          <a:effectLst/>
                          <a:latin typeface="Franklin Gothic Book" panose="020B0503020102020204" pitchFamily="34" charset="0"/>
                        </a:rPr>
                        <a:t>10%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641415075"/>
                  </a:ext>
                </a:extLst>
              </a:tr>
              <a:tr h="206836">
                <a:tc vMerge="1">
                  <a:txBody>
                    <a:bodyPr/>
                    <a:lstStyle/>
                    <a:p>
                      <a:pPr algn="ctr" fontAlgn="ctr"/>
                      <a:endParaRPr lang="en-US" sz="1400" b="0" i="0" u="none" strike="noStrike" dirty="0">
                        <a:solidFill>
                          <a:schemeClr val="accent1"/>
                        </a:solidFill>
                        <a:effectLst/>
                        <a:latin typeface="+mj-lt"/>
                      </a:endParaRPr>
                    </a:p>
                  </a:txBody>
                  <a:tcPr marL="5219" marR="5219" marT="5219" marB="0" anchor="ctr">
                    <a:lnL w="12700" cap="flat" cmpd="sng" algn="ctr">
                      <a:solidFill>
                        <a:schemeClr val="accent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l" defTabSz="914400" rtl="0" eaLnBrk="1" fontAlgn="t" latinLnBrk="0" hangingPunct="1"/>
                      <a:r>
                        <a:rPr lang="en-US" sz="850" b="0" i="0" u="none" strike="noStrike" kern="1200" dirty="0">
                          <a:solidFill>
                            <a:schemeClr val="tx1"/>
                          </a:solidFill>
                          <a:effectLst/>
                          <a:latin typeface="Franklin Gothic Book" panose="020B0503020102020204" pitchFamily="34" charset="0"/>
                          <a:ea typeface="+mn-ea"/>
                          <a:cs typeface="+mn-cs"/>
                        </a:rPr>
                        <a:t>Browsing the internet/ Social networking </a:t>
                      </a:r>
                    </a:p>
                  </a:txBody>
                  <a:tcPr marL="3600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2"/>
                      </a:solidFill>
                      <a:prstDash val="sys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9525" cap="flat" cmpd="sng" algn="ctr">
                      <a:no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marL="0" algn="ctr" defTabSz="914400" rtl="0" eaLnBrk="1" fontAlgn="b" latinLnBrk="0" hangingPunct="1"/>
                      <a:r>
                        <a:rPr lang="en-US" sz="800" b="0" i="0" u="none" strike="noStrike" kern="1200" dirty="0">
                          <a:solidFill>
                            <a:schemeClr val="tx1"/>
                          </a:solidFill>
                          <a:effectLst/>
                          <a:latin typeface="Franklin Gothic Book" panose="020B0503020102020204" pitchFamily="34" charset="0"/>
                          <a:ea typeface="+mn-ea"/>
                          <a:cs typeface="+mn-cs"/>
                        </a:rPr>
                        <a:t>LS</a:t>
                      </a:r>
                    </a:p>
                  </a:txBody>
                  <a:tcPr marL="0" marR="9525" marT="9525" marB="0"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dot"/>
                      <a:round/>
                      <a:headEnd type="none" w="med" len="med"/>
                      <a:tailEnd type="none" w="med" len="med"/>
                    </a:lnT>
                    <a:lnB w="12700" cap="flat" cmpd="sng" algn="ctr">
                      <a:solidFill>
                        <a:schemeClr val="bg1">
                          <a:lumMod val="85000"/>
                        </a:schemeClr>
                      </a:solidFill>
                      <a:prstDash val="dot"/>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11%</a:t>
                      </a:r>
                    </a:p>
                  </a:txBody>
                  <a:tcPr marL="0" marR="9525" marT="9525" marB="0" anchor="ctr">
                    <a:lnL w="12700"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10%</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9%</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bg1">
                              <a:lumMod val="50000"/>
                            </a:schemeClr>
                          </a:solidFill>
                          <a:effectLst/>
                          <a:latin typeface="Franklin Gothic Book" panose="020B0503020102020204" pitchFamily="34" charset="0"/>
                        </a:rPr>
                        <a:t>11%</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chemeClr val="tx1"/>
                          </a:solidFill>
                          <a:effectLst/>
                          <a:latin typeface="Franklin Gothic Book" panose="020B0503020102020204" pitchFamily="34" charset="0"/>
                        </a:rPr>
                        <a:t>14%</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C91717"/>
                          </a:solidFill>
                          <a:effectLst/>
                          <a:latin typeface="Franklin Gothic Book" panose="020B0503020102020204" pitchFamily="34" charset="0"/>
                        </a:rPr>
                        <a:t>3%</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tc>
                  <a:txBody>
                    <a:bodyPr/>
                    <a:lstStyle/>
                    <a:p>
                      <a:pPr algn="ctr" rtl="0" fontAlgn="b"/>
                      <a:r>
                        <a:rPr lang="en-US" sz="800" b="0" i="0" u="none" strike="noStrike" dirty="0">
                          <a:solidFill>
                            <a:srgbClr val="308219"/>
                          </a:solidFill>
                          <a:effectLst/>
                          <a:latin typeface="Franklin Gothic Book" panose="020B0503020102020204" pitchFamily="34" charset="0"/>
                        </a:rPr>
                        <a:t>17%</a:t>
                      </a:r>
                    </a:p>
                  </a:txBody>
                  <a:tcPr marL="0"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noFill/>
                      <a:prstDash val="dot"/>
                      <a:round/>
                      <a:headEnd type="none" w="med" len="med"/>
                      <a:tailEnd type="none" w="med" len="med"/>
                    </a:lnB>
                    <a:solidFill>
                      <a:srgbClr val="FBFBFB"/>
                    </a:solidFill>
                  </a:tcPr>
                </a:tc>
                <a:extLst>
                  <a:ext uri="{0D108BD9-81ED-4DB2-BD59-A6C34878D82A}">
                    <a16:rowId xmlns:a16="http://schemas.microsoft.com/office/drawing/2014/main" val="685947520"/>
                  </a:ext>
                </a:extLst>
              </a:tr>
            </a:tbl>
          </a:graphicData>
        </a:graphic>
      </p:graphicFrame>
      <p:pic>
        <p:nvPicPr>
          <p:cNvPr id="14" name="Picture 13">
            <a:extLst>
              <a:ext uri="{FF2B5EF4-FFF2-40B4-BE49-F238E27FC236}">
                <a16:creationId xmlns:a16="http://schemas.microsoft.com/office/drawing/2014/main" id="{FAC26FCC-11C9-C949-A8B4-D11D917242CE}"/>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132000" y="1311004"/>
            <a:ext cx="12456000" cy="41563"/>
          </a:xfrm>
          <a:prstGeom prst="rect">
            <a:avLst/>
          </a:prstGeom>
        </p:spPr>
      </p:pic>
      <p:grpSp>
        <p:nvGrpSpPr>
          <p:cNvPr id="2" name="Group 1">
            <a:extLst>
              <a:ext uri="{FF2B5EF4-FFF2-40B4-BE49-F238E27FC236}">
                <a16:creationId xmlns:a16="http://schemas.microsoft.com/office/drawing/2014/main" id="{439D00CE-BD6B-444A-8B83-1AB08AED16A9}"/>
              </a:ext>
            </a:extLst>
          </p:cNvPr>
          <p:cNvGrpSpPr/>
          <p:nvPr/>
        </p:nvGrpSpPr>
        <p:grpSpPr>
          <a:xfrm>
            <a:off x="3238430" y="1311004"/>
            <a:ext cx="8532601" cy="0"/>
            <a:chOff x="3238430" y="1311004"/>
            <a:chExt cx="8532601" cy="0"/>
          </a:xfrm>
        </p:grpSpPr>
        <p:cxnSp>
          <p:nvCxnSpPr>
            <p:cNvPr id="15" name="Straight Connector 14">
              <a:extLst>
                <a:ext uri="{FF2B5EF4-FFF2-40B4-BE49-F238E27FC236}">
                  <a16:creationId xmlns:a16="http://schemas.microsoft.com/office/drawing/2014/main" id="{B9EDFED0-D47F-5C46-981B-3A776608722A}"/>
                </a:ext>
              </a:extLst>
            </p:cNvPr>
            <p:cNvCxnSpPr>
              <a:cxnSpLocks/>
            </p:cNvCxnSpPr>
            <p:nvPr/>
          </p:nvCxnSpPr>
          <p:spPr>
            <a:xfrm>
              <a:off x="3238430"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FF1A9B-E123-0A46-9427-27605577F8CC}"/>
                </a:ext>
              </a:extLst>
            </p:cNvPr>
            <p:cNvCxnSpPr>
              <a:cxnSpLocks/>
            </p:cNvCxnSpPr>
            <p:nvPr/>
          </p:nvCxnSpPr>
          <p:spPr>
            <a:xfrm>
              <a:off x="3829637"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6E465E-3DE2-E04F-A66A-D778D9965054}"/>
                </a:ext>
              </a:extLst>
            </p:cNvPr>
            <p:cNvCxnSpPr>
              <a:cxnSpLocks/>
            </p:cNvCxnSpPr>
            <p:nvPr/>
          </p:nvCxnSpPr>
          <p:spPr>
            <a:xfrm>
              <a:off x="4420844"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075A0C-7D5C-F947-AAF5-60D4402DB63B}"/>
                </a:ext>
              </a:extLst>
            </p:cNvPr>
            <p:cNvCxnSpPr>
              <a:cxnSpLocks/>
            </p:cNvCxnSpPr>
            <p:nvPr/>
          </p:nvCxnSpPr>
          <p:spPr>
            <a:xfrm>
              <a:off x="5027817"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B7A3EC-2A12-6B4E-9855-9B7F5DC7C22F}"/>
                </a:ext>
              </a:extLst>
            </p:cNvPr>
            <p:cNvCxnSpPr>
              <a:cxnSpLocks/>
            </p:cNvCxnSpPr>
            <p:nvPr/>
          </p:nvCxnSpPr>
          <p:spPr>
            <a:xfrm>
              <a:off x="5619024"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71142-2862-F54A-AB51-E38D8B0C16A4}"/>
                </a:ext>
              </a:extLst>
            </p:cNvPr>
            <p:cNvCxnSpPr>
              <a:cxnSpLocks/>
            </p:cNvCxnSpPr>
            <p:nvPr/>
          </p:nvCxnSpPr>
          <p:spPr>
            <a:xfrm>
              <a:off x="6218113"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DBC0FA-91CF-F442-BA1C-2FAC616021EF}"/>
                </a:ext>
              </a:extLst>
            </p:cNvPr>
            <p:cNvCxnSpPr>
              <a:cxnSpLocks/>
            </p:cNvCxnSpPr>
            <p:nvPr/>
          </p:nvCxnSpPr>
          <p:spPr>
            <a:xfrm>
              <a:off x="6801437"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E872F4-C415-B74F-8E46-CA9AAB6B5E1E}"/>
                </a:ext>
              </a:extLst>
            </p:cNvPr>
            <p:cNvCxnSpPr>
              <a:cxnSpLocks/>
            </p:cNvCxnSpPr>
            <p:nvPr/>
          </p:nvCxnSpPr>
          <p:spPr>
            <a:xfrm>
              <a:off x="7400527"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1861D5-A33C-1347-B57B-7A38D78C6695}"/>
                </a:ext>
              </a:extLst>
            </p:cNvPr>
            <p:cNvCxnSpPr>
              <a:cxnSpLocks/>
            </p:cNvCxnSpPr>
            <p:nvPr/>
          </p:nvCxnSpPr>
          <p:spPr>
            <a:xfrm>
              <a:off x="8007499"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AE5704-1710-424C-A10D-08D9EF1BAC3C}"/>
                </a:ext>
              </a:extLst>
            </p:cNvPr>
            <p:cNvCxnSpPr>
              <a:cxnSpLocks/>
            </p:cNvCxnSpPr>
            <p:nvPr/>
          </p:nvCxnSpPr>
          <p:spPr>
            <a:xfrm>
              <a:off x="8606588"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E889CA-A065-C54D-BCD0-2F9BB99F63A1}"/>
                </a:ext>
              </a:extLst>
            </p:cNvPr>
            <p:cNvCxnSpPr>
              <a:cxnSpLocks/>
            </p:cNvCxnSpPr>
            <p:nvPr/>
          </p:nvCxnSpPr>
          <p:spPr>
            <a:xfrm>
              <a:off x="9189912"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5AAE36-2289-2148-83CC-565EE2EE9CC7}"/>
                </a:ext>
              </a:extLst>
            </p:cNvPr>
            <p:cNvCxnSpPr>
              <a:cxnSpLocks/>
            </p:cNvCxnSpPr>
            <p:nvPr/>
          </p:nvCxnSpPr>
          <p:spPr>
            <a:xfrm>
              <a:off x="9781119"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619489-BE9D-D442-AB67-162A5F18CB68}"/>
                </a:ext>
              </a:extLst>
            </p:cNvPr>
            <p:cNvCxnSpPr>
              <a:cxnSpLocks/>
            </p:cNvCxnSpPr>
            <p:nvPr/>
          </p:nvCxnSpPr>
          <p:spPr>
            <a:xfrm>
              <a:off x="10388091"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54CC24-1687-2A4F-BFA3-4FFEF38EE1A4}"/>
                </a:ext>
              </a:extLst>
            </p:cNvPr>
            <p:cNvCxnSpPr>
              <a:cxnSpLocks/>
            </p:cNvCxnSpPr>
            <p:nvPr/>
          </p:nvCxnSpPr>
          <p:spPr>
            <a:xfrm>
              <a:off x="10971415"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77EE409-7C49-304A-A77D-AB8486E02F0E}"/>
                </a:ext>
              </a:extLst>
            </p:cNvPr>
            <p:cNvCxnSpPr>
              <a:cxnSpLocks/>
            </p:cNvCxnSpPr>
            <p:nvPr/>
          </p:nvCxnSpPr>
          <p:spPr>
            <a:xfrm>
              <a:off x="11570505" y="1311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0C60E607-85A3-3646-96DC-210B75D948A6}"/>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119035" y="3514314"/>
            <a:ext cx="5652925" cy="43200"/>
          </a:xfrm>
          <a:prstGeom prst="rect">
            <a:avLst/>
          </a:prstGeom>
        </p:spPr>
      </p:pic>
      <p:pic>
        <p:nvPicPr>
          <p:cNvPr id="38" name="Picture 37">
            <a:extLst>
              <a:ext uri="{FF2B5EF4-FFF2-40B4-BE49-F238E27FC236}">
                <a16:creationId xmlns:a16="http://schemas.microsoft.com/office/drawing/2014/main" id="{9070ACAA-15FB-EF41-8A22-AD70E3E1C8F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761221" y="3514314"/>
            <a:ext cx="5652925" cy="43200"/>
          </a:xfrm>
          <a:prstGeom prst="rect">
            <a:avLst/>
          </a:prstGeom>
        </p:spPr>
      </p:pic>
      <p:pic>
        <p:nvPicPr>
          <p:cNvPr id="39" name="Picture 38">
            <a:extLst>
              <a:ext uri="{FF2B5EF4-FFF2-40B4-BE49-F238E27FC236}">
                <a16:creationId xmlns:a16="http://schemas.microsoft.com/office/drawing/2014/main" id="{13D39895-6BC2-C94F-A2F4-ECCDB9480F32}"/>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1332454" y="3514314"/>
            <a:ext cx="5652925" cy="43200"/>
          </a:xfrm>
          <a:prstGeom prst="rect">
            <a:avLst/>
          </a:prstGeom>
        </p:spPr>
      </p:pic>
      <p:sp>
        <p:nvSpPr>
          <p:cNvPr id="60" name="Rectangle 59">
            <a:extLst>
              <a:ext uri="{FF2B5EF4-FFF2-40B4-BE49-F238E27FC236}">
                <a16:creationId xmlns:a16="http://schemas.microsoft.com/office/drawing/2014/main" id="{F69972B1-B02B-A84D-AC19-FE832EF8FF1B}"/>
              </a:ext>
            </a:extLst>
          </p:cNvPr>
          <p:cNvSpPr/>
          <p:nvPr/>
        </p:nvSpPr>
        <p:spPr>
          <a:xfrm>
            <a:off x="2658526" y="1308137"/>
            <a:ext cx="390477"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Arial"/>
                <a:ea typeface="+mn-ea"/>
                <a:cs typeface="+mn-cs"/>
              </a:rPr>
              <a:t>n=</a:t>
            </a:r>
          </a:p>
        </p:txBody>
      </p:sp>
      <p:sp>
        <p:nvSpPr>
          <p:cNvPr id="61" name="Rectangle 60">
            <a:extLst>
              <a:ext uri="{FF2B5EF4-FFF2-40B4-BE49-F238E27FC236}">
                <a16:creationId xmlns:a16="http://schemas.microsoft.com/office/drawing/2014/main" id="{8F33F33C-1977-EE44-8F94-AB49821B69B9}"/>
              </a:ext>
            </a:extLst>
          </p:cNvPr>
          <p:cNvSpPr/>
          <p:nvPr/>
        </p:nvSpPr>
        <p:spPr>
          <a:xfrm>
            <a:off x="2658526" y="5493882"/>
            <a:ext cx="390477"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tx1"/>
                </a:solidFill>
                <a:effectLst/>
                <a:uLnTx/>
                <a:uFillTx/>
                <a:latin typeface="Arial"/>
                <a:ea typeface="+mn-ea"/>
                <a:cs typeface="+mn-cs"/>
              </a:rPr>
              <a:t>n=</a:t>
            </a:r>
          </a:p>
        </p:txBody>
      </p:sp>
      <p:pic>
        <p:nvPicPr>
          <p:cNvPr id="53" name="Picture 52">
            <a:extLst>
              <a:ext uri="{FF2B5EF4-FFF2-40B4-BE49-F238E27FC236}">
                <a16:creationId xmlns:a16="http://schemas.microsoft.com/office/drawing/2014/main" id="{DF8B57FE-CBA9-624E-8512-2982A9EF0664}"/>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1959401" y="3514314"/>
            <a:ext cx="5652925" cy="43200"/>
          </a:xfrm>
          <a:prstGeom prst="rect">
            <a:avLst/>
          </a:prstGeom>
        </p:spPr>
      </p:pic>
      <p:pic>
        <p:nvPicPr>
          <p:cNvPr id="54" name="Picture 53">
            <a:extLst>
              <a:ext uri="{FF2B5EF4-FFF2-40B4-BE49-F238E27FC236}">
                <a16:creationId xmlns:a16="http://schemas.microsoft.com/office/drawing/2014/main" id="{2EE1D7FF-1185-9642-B6C1-144C75239EF7}"/>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2558491" y="3514314"/>
            <a:ext cx="5652925" cy="43200"/>
          </a:xfrm>
          <a:prstGeom prst="rect">
            <a:avLst/>
          </a:prstGeom>
        </p:spPr>
      </p:pic>
      <p:pic>
        <p:nvPicPr>
          <p:cNvPr id="55" name="Picture 54">
            <a:extLst>
              <a:ext uri="{FF2B5EF4-FFF2-40B4-BE49-F238E27FC236}">
                <a16:creationId xmlns:a16="http://schemas.microsoft.com/office/drawing/2014/main" id="{F02EDF8F-2696-AA49-B84F-6F38DD7328C7}"/>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1887385" y="3514314"/>
            <a:ext cx="5652925" cy="43200"/>
          </a:xfrm>
          <a:prstGeom prst="rect">
            <a:avLst/>
          </a:prstGeom>
        </p:spPr>
      </p:pic>
      <p:pic>
        <p:nvPicPr>
          <p:cNvPr id="56" name="Picture 55">
            <a:extLst>
              <a:ext uri="{FF2B5EF4-FFF2-40B4-BE49-F238E27FC236}">
                <a16:creationId xmlns:a16="http://schemas.microsoft.com/office/drawing/2014/main" id="{527F22A8-509C-124F-AB39-F16134C288E2}"/>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3157581" y="3514314"/>
            <a:ext cx="5652925" cy="43200"/>
          </a:xfrm>
          <a:prstGeom prst="rect">
            <a:avLst/>
          </a:prstGeom>
        </p:spPr>
      </p:pic>
      <p:pic>
        <p:nvPicPr>
          <p:cNvPr id="57" name="Picture 56">
            <a:extLst>
              <a:ext uri="{FF2B5EF4-FFF2-40B4-BE49-F238E27FC236}">
                <a16:creationId xmlns:a16="http://schemas.microsoft.com/office/drawing/2014/main" id="{E1834B6B-A464-2747-A797-F59579D2D30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3764553" y="3514314"/>
            <a:ext cx="5652925" cy="43200"/>
          </a:xfrm>
          <a:prstGeom prst="rect">
            <a:avLst/>
          </a:prstGeom>
        </p:spPr>
      </p:pic>
      <p:pic>
        <p:nvPicPr>
          <p:cNvPr id="58" name="Picture 57">
            <a:extLst>
              <a:ext uri="{FF2B5EF4-FFF2-40B4-BE49-F238E27FC236}">
                <a16:creationId xmlns:a16="http://schemas.microsoft.com/office/drawing/2014/main" id="{21DC36EE-375D-E645-9284-80B2E374A84E}"/>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4363643" y="3514314"/>
            <a:ext cx="5652925" cy="43200"/>
          </a:xfrm>
          <a:prstGeom prst="rect">
            <a:avLst/>
          </a:prstGeom>
        </p:spPr>
      </p:pic>
      <p:pic>
        <p:nvPicPr>
          <p:cNvPr id="59" name="Picture 58">
            <a:extLst>
              <a:ext uri="{FF2B5EF4-FFF2-40B4-BE49-F238E27FC236}">
                <a16:creationId xmlns:a16="http://schemas.microsoft.com/office/drawing/2014/main" id="{EF727947-335F-A240-82B8-335FAE80FFB8}"/>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4970615" y="3514315"/>
            <a:ext cx="5652925" cy="43200"/>
          </a:xfrm>
          <a:prstGeom prst="rect">
            <a:avLst/>
          </a:prstGeom>
        </p:spPr>
      </p:pic>
      <p:pic>
        <p:nvPicPr>
          <p:cNvPr id="62" name="Picture 61">
            <a:extLst>
              <a:ext uri="{FF2B5EF4-FFF2-40B4-BE49-F238E27FC236}">
                <a16:creationId xmlns:a16="http://schemas.microsoft.com/office/drawing/2014/main" id="{1EAC3368-3248-6045-904C-381E0F173C73}"/>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5569705" y="3514315"/>
            <a:ext cx="5652925" cy="43200"/>
          </a:xfrm>
          <a:prstGeom prst="rect">
            <a:avLst/>
          </a:prstGeom>
        </p:spPr>
      </p:pic>
      <p:pic>
        <p:nvPicPr>
          <p:cNvPr id="63" name="Picture 62">
            <a:extLst>
              <a:ext uri="{FF2B5EF4-FFF2-40B4-BE49-F238E27FC236}">
                <a16:creationId xmlns:a16="http://schemas.microsoft.com/office/drawing/2014/main" id="{BD50F676-CF3C-CC49-AEE8-0B2C66FA111C}"/>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6168795" y="3514315"/>
            <a:ext cx="5652925" cy="43200"/>
          </a:xfrm>
          <a:prstGeom prst="rect">
            <a:avLst/>
          </a:prstGeom>
        </p:spPr>
      </p:pic>
      <p:pic>
        <p:nvPicPr>
          <p:cNvPr id="64" name="Picture 63">
            <a:extLst>
              <a:ext uri="{FF2B5EF4-FFF2-40B4-BE49-F238E27FC236}">
                <a16:creationId xmlns:a16="http://schemas.microsoft.com/office/drawing/2014/main" id="{5D0C3AE6-AA65-2B43-816B-1C8CE1F238DD}"/>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6775769" y="3514315"/>
            <a:ext cx="5652925" cy="43200"/>
          </a:xfrm>
          <a:prstGeom prst="rect">
            <a:avLst/>
          </a:prstGeom>
        </p:spPr>
      </p:pic>
      <p:pic>
        <p:nvPicPr>
          <p:cNvPr id="65" name="Picture 64">
            <a:extLst>
              <a:ext uri="{FF2B5EF4-FFF2-40B4-BE49-F238E27FC236}">
                <a16:creationId xmlns:a16="http://schemas.microsoft.com/office/drawing/2014/main" id="{C4CB58D1-1311-6647-BEBE-ED36F9F8A5D7}"/>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7374859" y="3514315"/>
            <a:ext cx="5652925" cy="43200"/>
          </a:xfrm>
          <a:prstGeom prst="rect">
            <a:avLst/>
          </a:prstGeom>
        </p:spPr>
      </p:pic>
      <p:pic>
        <p:nvPicPr>
          <p:cNvPr id="66" name="Picture 65">
            <a:extLst>
              <a:ext uri="{FF2B5EF4-FFF2-40B4-BE49-F238E27FC236}">
                <a16:creationId xmlns:a16="http://schemas.microsoft.com/office/drawing/2014/main" id="{C303A7C3-BE2B-3947-80DD-6450682454C2}"/>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7973949" y="3514315"/>
            <a:ext cx="5652925" cy="43200"/>
          </a:xfrm>
          <a:prstGeom prst="rect">
            <a:avLst/>
          </a:prstGeom>
        </p:spPr>
      </p:pic>
      <p:pic>
        <p:nvPicPr>
          <p:cNvPr id="67" name="Picture 66">
            <a:extLst>
              <a:ext uri="{FF2B5EF4-FFF2-40B4-BE49-F238E27FC236}">
                <a16:creationId xmlns:a16="http://schemas.microsoft.com/office/drawing/2014/main" id="{60269904-DEB9-1545-9EAE-D2C490B7515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16200000">
            <a:off x="8580923" y="3514315"/>
            <a:ext cx="5652925" cy="43200"/>
          </a:xfrm>
          <a:prstGeom prst="rect">
            <a:avLst/>
          </a:prstGeom>
        </p:spPr>
      </p:pic>
      <p:sp>
        <p:nvSpPr>
          <p:cNvPr id="68" name="Title 4">
            <a:extLst>
              <a:ext uri="{FF2B5EF4-FFF2-40B4-BE49-F238E27FC236}">
                <a16:creationId xmlns:a16="http://schemas.microsoft.com/office/drawing/2014/main" id="{E1B640FD-E807-C041-9019-12E5611517E1}"/>
              </a:ext>
            </a:extLst>
          </p:cNvPr>
          <p:cNvSpPr>
            <a:spLocks noGrp="1"/>
          </p:cNvSpPr>
          <p:nvPr>
            <p:ph type="title"/>
          </p:nvPr>
        </p:nvSpPr>
        <p:spPr>
          <a:xfrm>
            <a:off x="121643" y="311588"/>
            <a:ext cx="11338560" cy="549275"/>
          </a:xfrm>
        </p:spPr>
        <p:txBody>
          <a:bodyPr>
            <a:noAutofit/>
          </a:bodyPr>
          <a:lstStyle/>
          <a:p>
            <a:r>
              <a:rPr lang="en-US" dirty="0"/>
              <a:t>CCGM </a:t>
            </a:r>
            <a:r>
              <a:rPr lang="en-US" sz="2000" dirty="0"/>
              <a:t>(Category Behavior within Occasions)</a:t>
            </a:r>
          </a:p>
        </p:txBody>
      </p:sp>
      <p:pic>
        <p:nvPicPr>
          <p:cNvPr id="72" name="Picture 71">
            <a:extLst>
              <a:ext uri="{FF2B5EF4-FFF2-40B4-BE49-F238E27FC236}">
                <a16:creationId xmlns:a16="http://schemas.microsoft.com/office/drawing/2014/main" id="{5F2EBDE9-48B1-8C49-BED9-135FEA873430}"/>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305438" y="4811451"/>
            <a:ext cx="504000" cy="504000"/>
          </a:xfrm>
          <a:prstGeom prst="rect">
            <a:avLst/>
          </a:prstGeom>
        </p:spPr>
      </p:pic>
      <p:pic>
        <p:nvPicPr>
          <p:cNvPr id="73" name="Picture 72">
            <a:extLst>
              <a:ext uri="{FF2B5EF4-FFF2-40B4-BE49-F238E27FC236}">
                <a16:creationId xmlns:a16="http://schemas.microsoft.com/office/drawing/2014/main" id="{61BA6E66-48A6-2640-8940-008E1D56866C}"/>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337145" y="3676509"/>
            <a:ext cx="466131" cy="466131"/>
          </a:xfrm>
          <a:prstGeom prst="rect">
            <a:avLst/>
          </a:prstGeom>
        </p:spPr>
      </p:pic>
      <p:pic>
        <p:nvPicPr>
          <p:cNvPr id="74" name="Picture 73">
            <a:extLst>
              <a:ext uri="{FF2B5EF4-FFF2-40B4-BE49-F238E27FC236}">
                <a16:creationId xmlns:a16="http://schemas.microsoft.com/office/drawing/2014/main" id="{314E73A2-ABAC-A048-B02B-949827C46260}"/>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37145" y="2241847"/>
            <a:ext cx="466131" cy="466131"/>
          </a:xfrm>
          <a:prstGeom prst="rect">
            <a:avLst/>
          </a:prstGeom>
        </p:spPr>
      </p:pic>
      <p:pic>
        <p:nvPicPr>
          <p:cNvPr id="75" name="Picture 74">
            <a:extLst>
              <a:ext uri="{FF2B5EF4-FFF2-40B4-BE49-F238E27FC236}">
                <a16:creationId xmlns:a16="http://schemas.microsoft.com/office/drawing/2014/main" id="{EF7B7F02-479C-8045-9142-00CE52185047}"/>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337145" y="1311682"/>
            <a:ext cx="466131" cy="466131"/>
          </a:xfrm>
          <a:prstGeom prst="rect">
            <a:avLst/>
          </a:prstGeom>
        </p:spPr>
      </p:pic>
      <p:pic>
        <p:nvPicPr>
          <p:cNvPr id="76" name="Picture 75">
            <a:extLst>
              <a:ext uri="{FF2B5EF4-FFF2-40B4-BE49-F238E27FC236}">
                <a16:creationId xmlns:a16="http://schemas.microsoft.com/office/drawing/2014/main" id="{3B5EAAF5-E5EC-E247-98A0-ED7879D29633}"/>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97555" y="5465719"/>
            <a:ext cx="545312" cy="545312"/>
          </a:xfrm>
          <a:prstGeom prst="rect">
            <a:avLst/>
          </a:prstGeom>
        </p:spPr>
      </p:pic>
      <p:sp>
        <p:nvSpPr>
          <p:cNvPr id="82" name="TextBox 81">
            <a:extLst>
              <a:ext uri="{FF2B5EF4-FFF2-40B4-BE49-F238E27FC236}">
                <a16:creationId xmlns:a16="http://schemas.microsoft.com/office/drawing/2014/main" id="{11DAADB5-BBAC-49FE-A0A9-452619FB6B23}"/>
              </a:ext>
            </a:extLst>
          </p:cNvPr>
          <p:cNvSpPr txBox="1"/>
          <p:nvPr/>
        </p:nvSpPr>
        <p:spPr>
          <a:xfrm>
            <a:off x="3823193" y="6516025"/>
            <a:ext cx="6309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ea typeface="+mn-ea"/>
                <a:cs typeface="+mn-cs"/>
              </a:rPr>
              <a:t>Occasion unweighted [weighted] base among respondents age 4-70 | Occasion % (Change PP Vs Benchmark) | </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ea typeface="+mn-ea"/>
                <a:cs typeface="+mn-cs"/>
              </a:rPr>
              <a:t>Base Sample size: LS: 0-150,   151-250 | Significance vs Total @ 95% CL :    High     Low </a:t>
            </a:r>
          </a:p>
        </p:txBody>
      </p:sp>
      <p:sp>
        <p:nvSpPr>
          <p:cNvPr id="51" name="notAvailable">
            <a:extLst>
              <a:ext uri="{FF2B5EF4-FFF2-40B4-BE49-F238E27FC236}">
                <a16:creationId xmlns:a16="http://schemas.microsoft.com/office/drawing/2014/main" id="{0DB80E1E-95E5-4FBC-BFC3-379A9CFE0401}"/>
              </a:ext>
            </a:extLst>
          </p:cNvPr>
          <p:cNvSpPr txBox="1"/>
          <p:nvPr/>
        </p:nvSpPr>
        <p:spPr>
          <a:xfrm>
            <a:off x="939077" y="5827270"/>
            <a:ext cx="11057322" cy="276999"/>
          </a:xfrm>
          <a:prstGeom prst="rect">
            <a:avLst/>
          </a:prstGeom>
          <a:noFill/>
        </p:spPr>
        <p:txBody>
          <a:bodyPr wrap="square" rtlCol="0">
            <a:spAutoFit/>
          </a:bodyPr>
          <a:lstStyle/>
          <a:p>
            <a:pPr algn="ctr"/>
            <a:r>
              <a:rPr lang="en-IN" sz="1200" dirty="0"/>
              <a:t>Not Applicable</a:t>
            </a:r>
          </a:p>
        </p:txBody>
      </p:sp>
      <p:sp>
        <p:nvSpPr>
          <p:cNvPr id="3" name="Oval 2">
            <a:extLst>
              <a:ext uri="{FF2B5EF4-FFF2-40B4-BE49-F238E27FC236}">
                <a16:creationId xmlns:a16="http://schemas.microsoft.com/office/drawing/2014/main" id="{052B7078-E1B0-413F-94F0-09A40640EE65}"/>
              </a:ext>
            </a:extLst>
          </p:cNvPr>
          <p:cNvSpPr/>
          <p:nvPr/>
        </p:nvSpPr>
        <p:spPr>
          <a:xfrm>
            <a:off x="5421759" y="6709846"/>
            <a:ext cx="91440" cy="914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Oval 4">
            <a:extLst>
              <a:ext uri="{FF2B5EF4-FFF2-40B4-BE49-F238E27FC236}">
                <a16:creationId xmlns:a16="http://schemas.microsoft.com/office/drawing/2014/main" id="{48331928-0A39-48BA-9FCA-0DE662E808EB}"/>
              </a:ext>
            </a:extLst>
          </p:cNvPr>
          <p:cNvSpPr/>
          <p:nvPr/>
        </p:nvSpPr>
        <p:spPr>
          <a:xfrm>
            <a:off x="7748125" y="6722016"/>
            <a:ext cx="91440" cy="91440"/>
          </a:xfrm>
          <a:prstGeom prst="ellipse">
            <a:avLst/>
          </a:prstGeom>
          <a:solidFill>
            <a:srgbClr val="3082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 </a:t>
            </a:r>
          </a:p>
        </p:txBody>
      </p:sp>
      <p:sp>
        <p:nvSpPr>
          <p:cNvPr id="6" name="Oval 5">
            <a:extLst>
              <a:ext uri="{FF2B5EF4-FFF2-40B4-BE49-F238E27FC236}">
                <a16:creationId xmlns:a16="http://schemas.microsoft.com/office/drawing/2014/main" id="{CBA6284D-636C-414C-B5DF-482E7D61CF9D}"/>
              </a:ext>
            </a:extLst>
          </p:cNvPr>
          <p:cNvSpPr/>
          <p:nvPr/>
        </p:nvSpPr>
        <p:spPr>
          <a:xfrm>
            <a:off x="8118575" y="6719673"/>
            <a:ext cx="91440" cy="91440"/>
          </a:xfrm>
          <a:prstGeom prst="ellipse">
            <a:avLst/>
          </a:prstGeom>
          <a:solidFill>
            <a:srgbClr val="C9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BE875C18-0A3A-4450-A11E-0F18585DBF49}"/>
              </a:ext>
            </a:extLst>
          </p:cNvPr>
          <p:cNvSpPr>
            <a:spLocks noGrp="1"/>
          </p:cNvSpPr>
          <p:nvPr>
            <p:ph type="sldNum" sz="quarter" idx="4"/>
          </p:nvPr>
        </p:nvSpPr>
        <p:spPr/>
        <p:txBody>
          <a:bodyPr/>
          <a:lstStyle/>
          <a:p>
            <a:fld id="{A26DCA39-FE7E-4B33-9419-C9BB65BD885E}" type="slidenum">
              <a:rPr lang="en-US" smtClean="0"/>
              <a:pPr/>
              <a:t>19</a:t>
            </a:fld>
            <a:endParaRPr lang="en-US" dirty="0"/>
          </a:p>
        </p:txBody>
      </p:sp>
    </p:spTree>
    <p:extLst>
      <p:ext uri="{BB962C8B-B14F-4D97-AF65-F5344CB8AC3E}">
        <p14:creationId xmlns:p14="http://schemas.microsoft.com/office/powerpoint/2010/main" val="405780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FA7E7A-0389-4278-BB80-FF1D89858A9B}"/>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Picture 10"/>
          <p:cNvPicPr>
            <a:picLocks noChangeAspect="1"/>
          </p:cNvPicPr>
          <p:nvPr/>
        </p:nvPicPr>
        <p:blipFill>
          <a:blip r:embed="rId3"/>
          <a:stretch>
            <a:fillRect/>
          </a:stretch>
        </p:blipFill>
        <p:spPr>
          <a:xfrm flipH="1">
            <a:off x="4992331" y="2267049"/>
            <a:ext cx="7199669" cy="4051450"/>
          </a:xfrm>
          <a:prstGeom prst="rect">
            <a:avLst/>
          </a:prstGeom>
        </p:spPr>
      </p:pic>
      <p:sp>
        <p:nvSpPr>
          <p:cNvPr id="5" name="Title 1"/>
          <p:cNvSpPr txBox="1">
            <a:spLocks/>
          </p:cNvSpPr>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mj-cs"/>
              </a:rPr>
              <a:t>Establish an enterprise-wide,  standardized continuous tracker of eating occasions within our core markets inclusive of brands,  categories,  channels and retailers</a:t>
            </a:r>
          </a:p>
        </p:txBody>
      </p:sp>
      <p:sp>
        <p:nvSpPr>
          <p:cNvPr id="9" name="Rectangle 20"/>
          <p:cNvSpPr/>
          <p:nvPr/>
        </p:nvSpPr>
        <p:spPr>
          <a:xfrm flipH="1">
            <a:off x="4992330" y="2259657"/>
            <a:ext cx="3153920" cy="4066235"/>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5" name="Title 1"/>
          <p:cNvSpPr txBox="1">
            <a:spLocks/>
          </p:cNvSpPr>
          <p:nvPr/>
        </p:nvSpPr>
        <p:spPr>
          <a:xfrm>
            <a:off x="269365" y="3323278"/>
            <a:ext cx="4722964" cy="193899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Franklin Gothic Medium Cond"/>
                <a:ea typeface="+mj-ea"/>
                <a:cs typeface="+mj-cs"/>
              </a:rPr>
              <a:t>In order to unlock the power of occasions,  Landmark captures all </a:t>
            </a:r>
            <a:r>
              <a:rPr kumimoji="0" lang="en-US" altLang="en-US" sz="2000" b="1" i="0" u="none" strike="noStrike" kern="1200" cap="none" spc="0" normalizeH="0" baseline="0" noProof="0" dirty="0">
                <a:ln>
                  <a:noFill/>
                </a:ln>
                <a:solidFill>
                  <a:srgbClr val="DB1348"/>
                </a:solidFill>
                <a:effectLst/>
                <a:uLnTx/>
                <a:uFillTx/>
                <a:latin typeface="Franklin Gothic Medium Cond"/>
                <a:ea typeface="+mj-ea"/>
                <a:cs typeface="+mj-cs"/>
              </a:rPr>
              <a:t>5W’s defining the situational context associated with consumption </a:t>
            </a:r>
            <a:r>
              <a:rPr kumimoji="0" lang="en-US" altLang="en-US" sz="2000" b="0" i="0" u="none" strike="noStrike" kern="1200" cap="none" spc="0" normalizeH="0" baseline="0" noProof="0" dirty="0">
                <a:ln>
                  <a:noFill/>
                </a:ln>
                <a:solidFill>
                  <a:prstClr val="black"/>
                </a:solidFill>
                <a:effectLst/>
                <a:uLnTx/>
                <a:uFillTx/>
                <a:latin typeface="Franklin Gothic Medium Cond"/>
                <a:ea typeface="+mj-ea"/>
                <a:cs typeface="+mj-cs"/>
              </a:rPr>
              <a:t>and</a:t>
            </a:r>
            <a:r>
              <a:rPr kumimoji="0" lang="en-US" altLang="en-US" sz="2000" b="0" i="0" u="none" strike="noStrike" kern="1200" cap="none" spc="0" normalizeH="0" baseline="0" noProof="0" dirty="0">
                <a:ln>
                  <a:noFill/>
                </a:ln>
                <a:solidFill>
                  <a:prstClr val="black">
                    <a:lumMod val="50000"/>
                    <a:lumOff val="50000"/>
                  </a:prstClr>
                </a:solidFill>
                <a:effectLst/>
                <a:uLnTx/>
                <a:uFillTx/>
                <a:latin typeface="Franklin Gothic Medium Cond"/>
                <a:ea typeface="+mj-ea"/>
                <a:cs typeface="+mj-cs"/>
              </a:rPr>
              <a:t> </a:t>
            </a:r>
            <a:r>
              <a:rPr kumimoji="0" lang="en-US" altLang="en-US" sz="2000" b="1" i="0" u="none" strike="noStrike" kern="1200" cap="none" spc="0" normalizeH="0" baseline="0" noProof="0" dirty="0">
                <a:ln>
                  <a:noFill/>
                </a:ln>
                <a:solidFill>
                  <a:srgbClr val="DB1348"/>
                </a:solidFill>
                <a:effectLst/>
                <a:uLnTx/>
                <a:uFillTx/>
                <a:latin typeface="Franklin Gothic Medium Cond"/>
                <a:ea typeface="+mj-ea"/>
                <a:cs typeface="+mj-cs"/>
              </a:rPr>
              <a:t>factors associated with purchase</a:t>
            </a:r>
            <a:r>
              <a:rPr kumimoji="0" lang="en-US" altLang="en-US" sz="2000" b="0" i="0" u="none" strike="noStrike" kern="1200" cap="none" spc="0" normalizeH="0" baseline="0" noProof="0" dirty="0">
                <a:ln>
                  <a:noFill/>
                </a:ln>
                <a:solidFill>
                  <a:prstClr val="black"/>
                </a:solidFill>
                <a:effectLst/>
                <a:uLnTx/>
                <a:uFillTx/>
                <a:latin typeface="Franklin Gothic Medium Cond"/>
                <a:ea typeface="+mj-ea"/>
                <a:cs typeface="+mj-cs"/>
              </a:rPr>
              <a:t>,  allowing us to entice buyers when they are most motivated and receptive to buy.</a:t>
            </a:r>
          </a:p>
        </p:txBody>
      </p:sp>
      <p:sp>
        <p:nvSpPr>
          <p:cNvPr id="8" name="Title 4">
            <a:extLst>
              <a:ext uri="{FF2B5EF4-FFF2-40B4-BE49-F238E27FC236}">
                <a16:creationId xmlns:a16="http://schemas.microsoft.com/office/drawing/2014/main" id="{5BA32DA3-D30D-4EE2-83A8-A4623125514A}"/>
              </a:ext>
            </a:extLst>
          </p:cNvPr>
          <p:cNvSpPr txBox="1">
            <a:spLocks/>
          </p:cNvSpPr>
          <p:nvPr/>
        </p:nvSpPr>
        <p:spPr>
          <a:xfrm>
            <a:off x="121643" y="31158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ea typeface="+mj-ea"/>
                <a:cs typeface="+mj-cs"/>
              </a:rPr>
              <a:t>Project Objective</a:t>
            </a:r>
            <a:endParaRPr kumimoji="0" lang="en-US" sz="2000" b="0" i="0" u="none" strike="noStrike" kern="1200" cap="none" spc="0" normalizeH="0" baseline="0" noProof="0" dirty="0">
              <a:ln>
                <a:noFill/>
              </a:ln>
              <a:solidFill>
                <a:srgbClr val="DB1348"/>
              </a:solidFill>
              <a:effectLst/>
              <a:uLnTx/>
              <a:uFillTx/>
              <a:latin typeface="Franklin Gothic Medium Cond"/>
              <a:ea typeface="+mj-ea"/>
              <a:cs typeface="+mj-cs"/>
            </a:endParaRPr>
          </a:p>
        </p:txBody>
      </p:sp>
      <p:sp>
        <p:nvSpPr>
          <p:cNvPr id="4" name="Slide Number Placeholder 3">
            <a:extLst>
              <a:ext uri="{FF2B5EF4-FFF2-40B4-BE49-F238E27FC236}">
                <a16:creationId xmlns:a16="http://schemas.microsoft.com/office/drawing/2014/main" id="{6D5F498C-B96A-454E-A8A2-58364B8F1539}"/>
              </a:ext>
            </a:extLst>
          </p:cNvPr>
          <p:cNvSpPr>
            <a:spLocks noGrp="1"/>
          </p:cNvSpPr>
          <p:nvPr>
            <p:ph type="sldNum" sz="quarter" idx="4"/>
          </p:nvPr>
        </p:nvSpPr>
        <p:spPr/>
        <p:txBody>
          <a:bodyPr/>
          <a:lstStyle/>
          <a:p>
            <a:fld id="{A26DCA39-FE7E-4B33-9419-C9BB65BD885E}" type="slidenum">
              <a:rPr lang="en-US" smtClean="0"/>
              <a:pPr/>
              <a:t>2</a:t>
            </a:fld>
            <a:endParaRPr lang="en-US" dirty="0"/>
          </a:p>
        </p:txBody>
      </p:sp>
    </p:spTree>
    <p:extLst>
      <p:ext uri="{BB962C8B-B14F-4D97-AF65-F5344CB8AC3E}">
        <p14:creationId xmlns:p14="http://schemas.microsoft.com/office/powerpoint/2010/main" val="3407427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5327AB-88D1-5449-94B4-DC2800895352}"/>
              </a:ext>
            </a:extLst>
          </p:cNvPr>
          <p:cNvSpPr/>
          <p:nvPr/>
        </p:nvSpPr>
        <p:spPr>
          <a:xfrm>
            <a:off x="0" y="2519569"/>
            <a:ext cx="7825508" cy="125730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rmAutofit fontScale="90000"/>
          </a:bodyPr>
          <a:lstStyle/>
          <a:p>
            <a:r>
              <a:rPr lang="en-US" dirty="0"/>
              <a:t>APPENDIX</a:t>
            </a:r>
          </a:p>
        </p:txBody>
      </p:sp>
      <p:grpSp>
        <p:nvGrpSpPr>
          <p:cNvPr id="7" name="Group 6">
            <a:extLst>
              <a:ext uri="{FF2B5EF4-FFF2-40B4-BE49-F238E27FC236}">
                <a16:creationId xmlns:a16="http://schemas.microsoft.com/office/drawing/2014/main" id="{D6D918E6-473E-3D4D-8A21-C25DE2BD5699}"/>
              </a:ext>
            </a:extLst>
          </p:cNvPr>
          <p:cNvGrpSpPr/>
          <p:nvPr/>
        </p:nvGrpSpPr>
        <p:grpSpPr>
          <a:xfrm rot="5400000">
            <a:off x="6812698" y="1018570"/>
            <a:ext cx="6139714" cy="4097218"/>
            <a:chOff x="0" y="6488755"/>
            <a:chExt cx="3604717" cy="369245"/>
          </a:xfrm>
        </p:grpSpPr>
        <p:sp>
          <p:nvSpPr>
            <p:cNvPr id="8" name="Rectangle 7">
              <a:extLst>
                <a:ext uri="{FF2B5EF4-FFF2-40B4-BE49-F238E27FC236}">
                  <a16:creationId xmlns:a16="http://schemas.microsoft.com/office/drawing/2014/main" id="{FD894B9A-A17D-304E-BF44-E5CB19758119}"/>
                </a:ext>
              </a:extLst>
            </p:cNvPr>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19">
              <a:extLst>
                <a:ext uri="{FF2B5EF4-FFF2-40B4-BE49-F238E27FC236}">
                  <a16:creationId xmlns:a16="http://schemas.microsoft.com/office/drawing/2014/main" id="{71ACD336-2BDB-2E49-B5E4-026DD61038DA}"/>
                </a:ext>
              </a:extLst>
            </p:cNvPr>
            <p:cNvSpPr/>
            <p:nvPr userDrawn="1"/>
          </p:nvSpPr>
          <p:spPr>
            <a:xfrm rot="16200000">
              <a:off x="3263520" y="6515062"/>
              <a:ext cx="367503" cy="314890"/>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4" descr="Image result for kelloggs logo">
            <a:extLst>
              <a:ext uri="{FF2B5EF4-FFF2-40B4-BE49-F238E27FC236}">
                <a16:creationId xmlns:a16="http://schemas.microsoft.com/office/drawing/2014/main" id="{BD8104E7-A948-C848-84DA-03719470C1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055" y="188793"/>
            <a:ext cx="89898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824D3F0-9DB4-E443-883D-ECBD1B413545}"/>
              </a:ext>
            </a:extLst>
          </p:cNvPr>
          <p:cNvPicPr>
            <a:picLocks noChangeAspect="1"/>
          </p:cNvPicPr>
          <p:nvPr/>
        </p:nvPicPr>
        <p:blipFill rotWithShape="1">
          <a:blip r:embed="rId4">
            <a:extLst>
              <a:ext uri="{28A0092B-C50C-407E-A947-70E740481C1C}">
                <a14:useLocalDpi xmlns:a14="http://schemas.microsoft.com/office/drawing/2010/main" val="0"/>
              </a:ext>
            </a:extLst>
          </a:blip>
          <a:srcRect l="26118" r="6957"/>
          <a:stretch/>
        </p:blipFill>
        <p:spPr>
          <a:xfrm>
            <a:off x="7825507" y="717817"/>
            <a:ext cx="4100525" cy="4084708"/>
          </a:xfrm>
          <a:prstGeom prst="rect">
            <a:avLst/>
          </a:prstGeom>
        </p:spPr>
      </p:pic>
      <p:sp>
        <p:nvSpPr>
          <p:cNvPr id="6" name="Slide Number Placeholder 5">
            <a:extLst>
              <a:ext uri="{FF2B5EF4-FFF2-40B4-BE49-F238E27FC236}">
                <a16:creationId xmlns:a16="http://schemas.microsoft.com/office/drawing/2014/main" id="{B1A7C4E2-3993-4320-9CDB-FD520C7BA4F0}"/>
              </a:ext>
            </a:extLst>
          </p:cNvPr>
          <p:cNvSpPr>
            <a:spLocks noGrp="1"/>
          </p:cNvSpPr>
          <p:nvPr>
            <p:ph type="sldNum" sz="quarter" idx="4"/>
          </p:nvPr>
        </p:nvSpPr>
        <p:spPr/>
        <p:txBody>
          <a:bodyPr/>
          <a:lstStyle/>
          <a:p>
            <a:fld id="{A26DCA39-FE7E-4B33-9419-C9BB65BD885E}" type="slidenum">
              <a:rPr lang="en-US" smtClean="0"/>
              <a:pPr/>
              <a:t>20</a:t>
            </a:fld>
            <a:endParaRPr lang="en-US" dirty="0"/>
          </a:p>
        </p:txBody>
      </p:sp>
    </p:spTree>
    <p:extLst>
      <p:ext uri="{BB962C8B-B14F-4D97-AF65-F5344CB8AC3E}">
        <p14:creationId xmlns:p14="http://schemas.microsoft.com/office/powerpoint/2010/main" val="959555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200">
              <a:latin typeface="Franklin Gothic Medium Cond" panose="020B0606030402020204" pitchFamily="34" charset="0"/>
              <a:cs typeface="Arial" panose="020B0604020202020204" pitchFamily="34" charset="0"/>
              <a:sym typeface="Franklin Gothic Medium Cond" panose="020B0606030402020204" pitchFamily="34" charset="0"/>
            </a:endParaRPr>
          </a:p>
        </p:txBody>
      </p:sp>
      <p:pic>
        <p:nvPicPr>
          <p:cNvPr id="21" name="Picture 20"/>
          <p:cNvPicPr>
            <a:picLocks noChangeAspect="1"/>
          </p:cNvPicPr>
          <p:nvPr/>
        </p:nvPicPr>
        <p:blipFill>
          <a:blip r:embed="rId7"/>
          <a:stretch>
            <a:fillRect/>
          </a:stretch>
        </p:blipFill>
        <p:spPr>
          <a:xfrm>
            <a:off x="2516978" y="944899"/>
            <a:ext cx="6905878" cy="3884557"/>
          </a:xfrm>
          <a:prstGeom prst="rect">
            <a:avLst/>
          </a:prstGeom>
        </p:spPr>
      </p:pic>
      <p:sp>
        <p:nvSpPr>
          <p:cNvPr id="2" name="Title 1"/>
          <p:cNvSpPr>
            <a:spLocks noGrp="1"/>
          </p:cNvSpPr>
          <p:nvPr>
            <p:ph type="title"/>
          </p:nvPr>
        </p:nvSpPr>
        <p:spPr>
          <a:xfrm>
            <a:off x="426719" y="365126"/>
            <a:ext cx="8572138" cy="537332"/>
          </a:xfrm>
        </p:spPr>
        <p:txBody>
          <a:bodyPr>
            <a:normAutofit/>
          </a:bodyPr>
          <a:lstStyle/>
          <a:p>
            <a:r>
              <a:rPr lang="en-US"/>
              <a:t>CUSTOM CATEGORY OCCASION PROFILE GUIDE</a:t>
            </a:r>
          </a:p>
        </p:txBody>
      </p:sp>
      <p:sp>
        <p:nvSpPr>
          <p:cNvPr id="3" name="Slide Number Placeholder 2"/>
          <p:cNvSpPr>
            <a:spLocks noGrp="1"/>
          </p:cNvSpPr>
          <p:nvPr>
            <p:ph type="sldNum" sz="quarter" idx="4"/>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cxnSp>
        <p:nvCxnSpPr>
          <p:cNvPr id="9" name="Straight Connector 8"/>
          <p:cNvCxnSpPr/>
          <p:nvPr/>
        </p:nvCxnSpPr>
        <p:spPr>
          <a:xfrm flipH="1" flipV="1">
            <a:off x="2619749" y="1551678"/>
            <a:ext cx="1576443" cy="44548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ilter1"/>
          <p:cNvSpPr/>
          <p:nvPr/>
        </p:nvSpPr>
        <p:spPr>
          <a:xfrm>
            <a:off x="288759" y="1160508"/>
            <a:ext cx="2506982" cy="695639"/>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OCCASION SIZE</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“4% of all occasions are Early Morning Bite Occasions.”</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Will sum to 100% across the row.</a:t>
            </a:r>
          </a:p>
        </p:txBody>
      </p:sp>
      <p:cxnSp>
        <p:nvCxnSpPr>
          <p:cNvPr id="29" name="Straight Connector 28"/>
          <p:cNvCxnSpPr/>
          <p:nvPr/>
        </p:nvCxnSpPr>
        <p:spPr>
          <a:xfrm flipH="1">
            <a:off x="2060095" y="2514600"/>
            <a:ext cx="2578580" cy="29040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Filter2"/>
          <p:cNvSpPr/>
          <p:nvPr/>
        </p:nvSpPr>
        <p:spPr>
          <a:xfrm>
            <a:off x="296400" y="2239981"/>
            <a:ext cx="1906994" cy="1601800"/>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lang="en-US" sz="1100" b="1">
                <a:solidFill>
                  <a:srgbClr val="B68F68"/>
                </a:solidFill>
                <a:latin typeface="Arial"/>
              </a:rPr>
              <a:t>CATEGORY % DISTRIBUTION ACROSS OCCASIONS </a:t>
            </a:r>
          </a:p>
          <a:p>
            <a:pPr marL="0" marR="0" lvl="0" indent="0" algn="l" defTabSz="914400" rtl="0" eaLnBrk="1" fontAlgn="auto" latinLnBrk="0" hangingPunct="1">
              <a:lnSpc>
                <a:spcPct val="90000"/>
              </a:lnSpc>
              <a:spcBef>
                <a:spcPct val="0"/>
              </a:spcBef>
              <a:spcAft>
                <a:spcPct val="0"/>
              </a:spcAft>
              <a:buClrTx/>
              <a:buSzTx/>
              <a:buFontTx/>
              <a:buNone/>
              <a:defRPr/>
            </a:pPr>
            <a:r>
              <a:rPr lang="en-US" sz="1100" b="1">
                <a:solidFill>
                  <a:srgbClr val="B68F68"/>
                </a:solidFill>
                <a:latin typeface="Arial"/>
              </a:rPr>
              <a:t>“29% of  occasions including CCGM are consumed during an Breakfast For One Occasions.” </a:t>
            </a:r>
          </a:p>
          <a:p>
            <a:pPr marL="0" marR="0" lvl="0" indent="0" algn="l" defTabSz="914400" rtl="0" eaLnBrk="1" fontAlgn="auto" latinLnBrk="0" hangingPunct="1">
              <a:lnSpc>
                <a:spcPct val="90000"/>
              </a:lnSpc>
              <a:spcBef>
                <a:spcPct val="0"/>
              </a:spcBef>
              <a:spcAft>
                <a:spcPct val="0"/>
              </a:spcAft>
              <a:buClrTx/>
              <a:buSzTx/>
              <a:buFontTx/>
              <a:buNone/>
              <a:defRPr/>
            </a:pPr>
            <a:r>
              <a:rPr lang="en-US" sz="1100" b="1">
                <a:solidFill>
                  <a:srgbClr val="B68F68"/>
                </a:solidFill>
                <a:latin typeface="Arial"/>
              </a:rPr>
              <a:t>Will sum to 100% across the row.</a:t>
            </a:r>
          </a:p>
        </p:txBody>
      </p:sp>
      <p:cxnSp>
        <p:nvCxnSpPr>
          <p:cNvPr id="34" name="Straight Connector 33"/>
          <p:cNvCxnSpPr/>
          <p:nvPr/>
        </p:nvCxnSpPr>
        <p:spPr>
          <a:xfrm flipV="1">
            <a:off x="8459860" y="944899"/>
            <a:ext cx="962996" cy="212985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196192" y="4933973"/>
            <a:ext cx="553154" cy="30771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572990" y="5303593"/>
            <a:ext cx="4352712" cy="937180"/>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MINIMUM SAMPLE SIZE FOR REPORTING</a:t>
            </a:r>
          </a:p>
          <a:p>
            <a:pPr marL="0" marR="0" lvl="0" indent="0" algn="l"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black">
                    <a:lumMod val="50000"/>
                    <a:lumOff val="50000"/>
                  </a:prstClr>
                </a:solidFill>
                <a:effectLst/>
                <a:uLnTx/>
                <a:uFillTx/>
                <a:latin typeface="Arial"/>
                <a:ea typeface="+mn-ea"/>
                <a:cs typeface="+mn-cs"/>
              </a:rPr>
              <a:t>Low occasion base sizes of </a:t>
            </a:r>
            <a:r>
              <a:rPr lang="en-US" sz="1100">
                <a:solidFill>
                  <a:prstClr val="black">
                    <a:lumMod val="50000"/>
                    <a:lumOff val="50000"/>
                  </a:prstClr>
                </a:solidFill>
                <a:latin typeface="Arial"/>
              </a:rPr>
              <a:t>150</a:t>
            </a:r>
            <a:r>
              <a:rPr kumimoji="0" lang="en-US" sz="1100" b="0" i="0" u="none" strike="noStrike" kern="1200" cap="none" spc="0" normalizeH="0" baseline="0" noProof="0">
                <a:ln>
                  <a:noFill/>
                </a:ln>
                <a:solidFill>
                  <a:prstClr val="black">
                    <a:lumMod val="50000"/>
                    <a:lumOff val="50000"/>
                  </a:prstClr>
                </a:solidFill>
                <a:effectLst/>
                <a:uLnTx/>
                <a:uFillTx/>
                <a:latin typeface="Arial"/>
                <a:ea typeface="+mn-ea"/>
                <a:cs typeface="+mn-cs"/>
              </a:rPr>
              <a:t>-250 are shown in Grey. Very low occasion base sizes of </a:t>
            </a:r>
            <a:r>
              <a:rPr lang="en-US" sz="1100">
                <a:solidFill>
                  <a:prstClr val="black">
                    <a:lumMod val="50000"/>
                    <a:lumOff val="50000"/>
                  </a:prstClr>
                </a:solidFill>
                <a:latin typeface="Arial"/>
              </a:rPr>
              <a:t>0-150 </a:t>
            </a:r>
            <a:r>
              <a:rPr kumimoji="0" lang="en-US" sz="1100" b="0" i="0" u="none" strike="noStrike" kern="1200" cap="none" spc="0" normalizeH="0" baseline="0" noProof="0">
                <a:ln>
                  <a:noFill/>
                </a:ln>
                <a:solidFill>
                  <a:prstClr val="black">
                    <a:lumMod val="50000"/>
                    <a:lumOff val="50000"/>
                  </a:prstClr>
                </a:solidFill>
                <a:effectLst/>
                <a:uLnTx/>
                <a:uFillTx/>
                <a:latin typeface="Arial"/>
                <a:ea typeface="+mn-ea"/>
                <a:cs typeface="+mn-cs"/>
              </a:rPr>
              <a:t>are not reported. LS is shown for     </a:t>
            </a:r>
            <a:r>
              <a:rPr lang="en-US" sz="1100">
                <a:solidFill>
                  <a:prstClr val="black">
                    <a:lumMod val="50000"/>
                    <a:lumOff val="50000"/>
                  </a:prstClr>
                </a:solidFill>
                <a:latin typeface="Arial"/>
              </a:rPr>
              <a:t>0-150</a:t>
            </a:r>
            <a:r>
              <a:rPr kumimoji="0" lang="en-US" sz="1100" b="0" i="0" u="none" strike="noStrike" kern="1200" cap="none" spc="0" normalizeH="0" baseline="0" noProof="0">
                <a:ln>
                  <a:noFill/>
                </a:ln>
                <a:solidFill>
                  <a:prstClr val="black">
                    <a:lumMod val="50000"/>
                    <a:lumOff val="50000"/>
                  </a:prstClr>
                </a:solidFill>
                <a:effectLst/>
                <a:uLnTx/>
                <a:uFillTx/>
                <a:latin typeface="Arial"/>
                <a:ea typeface="+mn-ea"/>
                <a:cs typeface="+mn-cs"/>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cxnSp>
        <p:nvCxnSpPr>
          <p:cNvPr id="37" name="Straight Connector 36"/>
          <p:cNvCxnSpPr/>
          <p:nvPr/>
        </p:nvCxnSpPr>
        <p:spPr>
          <a:xfrm flipH="1">
            <a:off x="1933575" y="2971800"/>
            <a:ext cx="2705100" cy="12954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Filter3"/>
          <p:cNvSpPr/>
          <p:nvPr/>
        </p:nvSpPr>
        <p:spPr>
          <a:xfrm>
            <a:off x="537419" y="4376274"/>
            <a:ext cx="1906994" cy="846666"/>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CATEGORY SIZE WITHIN OCCASION</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“20% of  Breakfast For One Occasions include CCGM.” </a:t>
            </a:r>
          </a:p>
        </p:txBody>
      </p:sp>
      <p:cxnSp>
        <p:nvCxnSpPr>
          <p:cNvPr id="48" name="Straight Connector 47"/>
          <p:cNvCxnSpPr/>
          <p:nvPr/>
        </p:nvCxnSpPr>
        <p:spPr>
          <a:xfrm flipH="1">
            <a:off x="8680176" y="4572000"/>
            <a:ext cx="318681" cy="64375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901273" y="5303472"/>
            <a:ext cx="2568351" cy="1006429"/>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a:ln>
                  <a:noFill/>
                </a:ln>
                <a:solidFill>
                  <a:srgbClr val="B68F68"/>
                </a:solidFill>
                <a:effectLst/>
                <a:uLnTx/>
                <a:uFillTx/>
                <a:latin typeface="Arial"/>
                <a:ea typeface="+mn-ea"/>
                <a:cs typeface="+mn-cs"/>
              </a:rPr>
              <a:t>TOP 5 CUSTOM CATEGORIES</a:t>
            </a:r>
          </a:p>
          <a:p>
            <a:pPr>
              <a:lnSpc>
                <a:spcPct val="90000"/>
              </a:lnSpc>
              <a:spcBef>
                <a:spcPct val="0"/>
              </a:spcBef>
              <a:spcAft>
                <a:spcPct val="0"/>
              </a:spcAft>
              <a:defRPr/>
            </a:pPr>
            <a:r>
              <a:rPr lang="en-US" sz="1100" b="1">
                <a:solidFill>
                  <a:srgbClr val="B68F68"/>
                </a:solidFill>
                <a:latin typeface="Arial"/>
              </a:rPr>
              <a:t>“The five most-consumed categories for the Bedtime/Late Night Snack Occasion are Cold Beverages, Salty Snacks, Water, Dessert Items and Sweets/Candy.”</a:t>
            </a:r>
          </a:p>
        </p:txBody>
      </p:sp>
      <p:sp>
        <p:nvSpPr>
          <p:cNvPr id="18" name="Rectangle 17"/>
          <p:cNvSpPr/>
          <p:nvPr/>
        </p:nvSpPr>
        <p:spPr>
          <a:xfrm>
            <a:off x="9289775" y="6374936"/>
            <a:ext cx="3216549" cy="230832"/>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000" b="0" i="1" u="none" strike="noStrike" kern="1200" cap="none" spc="0" normalizeH="0" baseline="0" noProof="0">
                <a:ln>
                  <a:noFill/>
                </a:ln>
                <a:solidFill>
                  <a:srgbClr val="7F7F7F"/>
                </a:solidFill>
                <a:effectLst/>
                <a:uLnTx/>
                <a:uFillTx/>
                <a:latin typeface="Arial"/>
                <a:ea typeface="+mn-ea"/>
                <a:cs typeface="+mn-cs"/>
              </a:rPr>
              <a:t>See appendix for custom category descriptions</a:t>
            </a:r>
          </a:p>
        </p:txBody>
      </p:sp>
      <p:sp>
        <p:nvSpPr>
          <p:cNvPr id="19" name="TextBox 3">
            <a:extLst>
              <a:ext uri="{FF2B5EF4-FFF2-40B4-BE49-F238E27FC236}">
                <a16:creationId xmlns:a16="http://schemas.microsoft.com/office/drawing/2014/main" id="{92E3196D-CEB0-4098-BEDB-5E606476DF56}"/>
              </a:ext>
            </a:extLst>
          </p:cNvPr>
          <p:cNvSpPr txBox="1"/>
          <p:nvPr/>
        </p:nvSpPr>
        <p:spPr>
          <a:xfrm>
            <a:off x="3555495" y="6565419"/>
            <a:ext cx="205697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lang="en-US" sz="900">
                <a:solidFill>
                  <a:prstClr val="black">
                    <a:lumMod val="50000"/>
                    <a:lumOff val="50000"/>
                  </a:prstClr>
                </a:solidFill>
              </a:rPr>
              <a:t>* Refer to Notes for Additional Filters</a:t>
            </a:r>
          </a:p>
        </p:txBody>
      </p:sp>
      <p:sp>
        <p:nvSpPr>
          <p:cNvPr id="24" name="Filter4"/>
          <p:cNvSpPr/>
          <p:nvPr/>
        </p:nvSpPr>
        <p:spPr>
          <a:xfrm>
            <a:off x="9469625" y="795370"/>
            <a:ext cx="2622027" cy="1228028"/>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dirty="0">
                <a:ln>
                  <a:noFill/>
                </a:ln>
                <a:solidFill>
                  <a:srgbClr val="B68F68"/>
                </a:solidFill>
                <a:effectLst/>
                <a:uLnTx/>
                <a:uFillTx/>
                <a:latin typeface="Arial"/>
                <a:ea typeface="+mn-ea"/>
                <a:cs typeface="Arial"/>
              </a:rPr>
              <a:t>CATEGORY RANK</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dirty="0">
                <a:ln>
                  <a:noFill/>
                </a:ln>
                <a:solidFill>
                  <a:srgbClr val="B68F68"/>
                </a:solidFill>
                <a:effectLst/>
                <a:uLnTx/>
                <a:uFillTx/>
                <a:latin typeface="Arial"/>
                <a:ea typeface="+mn-ea"/>
                <a:cs typeface="Arial"/>
              </a:rPr>
              <a:t>“CCGM is the 16th most consumed custom category in the  Evening Me Occasions out of 41 custom categories.”</a:t>
            </a:r>
          </a:p>
          <a:p>
            <a:pPr marL="0" marR="0" lvl="0" indent="0" algn="l" defTabSz="914400" rtl="0" eaLnBrk="1" fontAlgn="auto" latinLnBrk="0" hangingPunct="1">
              <a:lnSpc>
                <a:spcPct val="90000"/>
              </a:lnSpc>
              <a:spcBef>
                <a:spcPct val="0"/>
              </a:spcBef>
              <a:spcAft>
                <a:spcPct val="0"/>
              </a:spcAft>
              <a:buClrTx/>
              <a:buSzTx/>
              <a:buFontTx/>
              <a:buNone/>
              <a:defRPr/>
            </a:pPr>
            <a:endParaRPr kumimoji="0" lang="en-US" sz="500" b="1" i="0" u="none" strike="noStrike" kern="1200" cap="none" spc="0" normalizeH="0" baseline="0" noProof="0" dirty="0">
              <a:ln>
                <a:noFill/>
              </a:ln>
              <a:solidFill>
                <a:srgbClr val="B68F68"/>
              </a:solidFill>
              <a:effectLst/>
              <a:uLnTx/>
              <a:uFillTx/>
              <a:latin typeface="Arial"/>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defRPr/>
            </a:pPr>
            <a:r>
              <a:rPr kumimoji="0" lang="en-US" sz="1100" b="1" i="0" u="none" strike="noStrike" kern="1200" cap="none" spc="0" normalizeH="0" baseline="0" noProof="0" dirty="0">
                <a:ln>
                  <a:noFill/>
                </a:ln>
                <a:solidFill>
                  <a:srgbClr val="B68F68"/>
                </a:solidFill>
                <a:effectLst/>
                <a:uLnTx/>
                <a:uFillTx/>
                <a:latin typeface="Arial"/>
                <a:ea typeface="+mn-ea"/>
                <a:cs typeface="Arial"/>
              </a:rPr>
              <a:t>The 41 Custom categories are:</a:t>
            </a:r>
          </a:p>
          <a:p>
            <a:pPr marL="0" marR="0" lvl="0" indent="0" algn="l" defTabSz="914400" rtl="0" eaLnBrk="1" fontAlgn="auto" latinLnBrk="0" hangingPunct="1">
              <a:lnSpc>
                <a:spcPct val="90000"/>
              </a:lnSpc>
              <a:spcBef>
                <a:spcPct val="0"/>
              </a:spcBef>
              <a:spcAft>
                <a:spcPct val="0"/>
              </a:spcAft>
              <a:buClrTx/>
              <a:buSzTx/>
              <a:buFontTx/>
              <a:buNone/>
              <a:defRPr/>
            </a:pPr>
            <a:endParaRPr kumimoji="0" lang="en-US" sz="1100" b="1" i="0" u="none" strike="noStrike" kern="1200" cap="none" spc="0" normalizeH="0" baseline="0" noProof="0" dirty="0">
              <a:ln>
                <a:noFill/>
              </a:ln>
              <a:solidFill>
                <a:srgbClr val="B68F68"/>
              </a:solidFill>
              <a:effectLst/>
              <a:uLnTx/>
              <a:uFillTx/>
              <a:latin typeface="Arial"/>
              <a:ea typeface="+mn-ea"/>
              <a:cs typeface="Arial"/>
            </a:endParaRPr>
          </a:p>
        </p:txBody>
      </p:sp>
      <p:graphicFrame>
        <p:nvGraphicFramePr>
          <p:cNvPr id="27" name="Table 26"/>
          <p:cNvGraphicFramePr>
            <a:graphicFrameLocks noGrp="1"/>
          </p:cNvGraphicFramePr>
          <p:nvPr/>
        </p:nvGraphicFramePr>
        <p:xfrm>
          <a:off x="9727073" y="1832693"/>
          <a:ext cx="1972302" cy="4542243"/>
        </p:xfrm>
        <a:graphic>
          <a:graphicData uri="http://schemas.openxmlformats.org/drawingml/2006/table">
            <a:tbl>
              <a:tblPr>
                <a:tableStyleId>{5C22544A-7EE6-4342-B048-85BDC9FD1C3A}</a:tableStyleId>
              </a:tblPr>
              <a:tblGrid>
                <a:gridCol w="1972302">
                  <a:extLst>
                    <a:ext uri="{9D8B030D-6E8A-4147-A177-3AD203B41FA5}">
                      <a16:colId xmlns:a16="http://schemas.microsoft.com/office/drawing/2014/main" val="1585482862"/>
                    </a:ext>
                  </a:extLst>
                </a:gridCol>
              </a:tblGrid>
              <a:tr h="108613">
                <a:tc>
                  <a:txBody>
                    <a:bodyPr/>
                    <a:lstStyle/>
                    <a:p>
                      <a:pPr marL="0" indent="0" algn="l" defTabSz="914400" rtl="0" eaLnBrk="1" fontAlgn="ctr" latinLnBrk="0" hangingPunct="1">
                        <a:buFont typeface="+mj-lt"/>
                        <a:buNone/>
                      </a:pPr>
                      <a:r>
                        <a:rPr lang="en-US" sz="700" b="0" i="0" u="none" strike="noStrike" kern="1200" dirty="0">
                          <a:solidFill>
                            <a:schemeClr val="accent2"/>
                          </a:solidFill>
                          <a:effectLst/>
                          <a:latin typeface="+mn-lt"/>
                          <a:ea typeface="+mn-ea"/>
                          <a:cs typeface="+mn-cs"/>
                        </a:rPr>
                        <a:t>Prepared  Breakfast Foods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1276849"/>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Frozen Breakfast Food</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711753"/>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From the Griddle</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6313857"/>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Frozen Waffles/Pancakes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164068"/>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Frozen/Refrig Veggie</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2679147"/>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Frozen Veggie</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5981413"/>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Refrigerated Veggie</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238"/>
                  </a:ext>
                </a:extLst>
              </a:tr>
              <a:tr h="108613">
                <a:tc>
                  <a:txBody>
                    <a:bodyPr/>
                    <a:lstStyle/>
                    <a:p>
                      <a:pPr marL="0" indent="0" algn="l" defTabSz="914400" rtl="0" eaLnBrk="1" fontAlgn="ctr" latinLnBrk="0" hangingPunct="1">
                        <a:buFont typeface="+mj-lt"/>
                        <a:buNone/>
                      </a:pPr>
                      <a:r>
                        <a:rPr lang="en-US" sz="700" b="0" i="0" u="none" strike="noStrike" kern="1200" err="1">
                          <a:solidFill>
                            <a:schemeClr val="accent2"/>
                          </a:solidFill>
                          <a:effectLst/>
                          <a:latin typeface="+mn-lt"/>
                          <a:ea typeface="+mn-ea"/>
                          <a:cs typeface="+mn-cs"/>
                        </a:rPr>
                        <a:t>CCGM</a:t>
                      </a:r>
                      <a:endParaRPr lang="en-US" sz="700" b="0" i="0" u="none" strike="noStrike" kern="1200">
                        <a:solidFill>
                          <a:schemeClr val="accent2"/>
                        </a:solidFill>
                        <a:effectLst/>
                        <a:latin typeface="+mn-lt"/>
                        <a:ea typeface="+mn-ea"/>
                        <a:cs typeface="+mn-cs"/>
                      </a:endParaRP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7680935"/>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Hot Cereal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2521805"/>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Bread/Bakery</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3242468"/>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Yogurt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3402908"/>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Cheese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5494826"/>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Fruit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1612439"/>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Vegetables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3541092"/>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Salty Snacks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4416136"/>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Potato/Tortilla Chips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18967"/>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Meat Snacks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9081536"/>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Nuts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1862975"/>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Trail Mix and Seeds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8277566"/>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Crackers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7284637"/>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Cookies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711406"/>
                  </a:ext>
                </a:extLst>
              </a:tr>
              <a:tr h="108613">
                <a:tc>
                  <a:txBody>
                    <a:bodyPr/>
                    <a:lstStyle/>
                    <a:p>
                      <a:pPr marL="0" indent="0" algn="l" defTabSz="914400" rtl="0" eaLnBrk="1" fontAlgn="ctr" latinLnBrk="0" hangingPunct="1">
                        <a:buFont typeface="+mj-lt"/>
                        <a:buNone/>
                      </a:pPr>
                      <a:r>
                        <a:rPr lang="en-US" sz="700" b="0" i="0" u="none" strike="noStrike" kern="1200" err="1">
                          <a:solidFill>
                            <a:schemeClr val="accent2"/>
                          </a:solidFill>
                          <a:effectLst/>
                          <a:latin typeface="+mn-lt"/>
                          <a:ea typeface="+mn-ea"/>
                          <a:cs typeface="+mn-cs"/>
                        </a:rPr>
                        <a:t>PWS</a:t>
                      </a:r>
                      <a:endParaRPr lang="en-US" sz="700" b="0" i="0" u="none" strike="noStrike" kern="1200">
                        <a:solidFill>
                          <a:schemeClr val="accent2"/>
                        </a:solidFill>
                        <a:effectLst/>
                        <a:latin typeface="+mn-lt"/>
                        <a:ea typeface="+mn-ea"/>
                        <a:cs typeface="+mn-cs"/>
                      </a:endParaRP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228041"/>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Toaster Pastries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1892823"/>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Sweets/Candy</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5566693"/>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Dessert Items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744792"/>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Sweet Baked Items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9037103"/>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Packaged Frozen Entrees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5576371"/>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Main Meal Foods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2104313"/>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Mexican Foods/Snacks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2146977"/>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Brazilian Foods/Snacks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5996915"/>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Nutritional Drinks</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7790565"/>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Cold Beverages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3393048"/>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Hot Beverages</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4080406"/>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Alcohol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303869"/>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Energy/Sport Drinks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1606110"/>
                  </a:ext>
                </a:extLst>
              </a:tr>
              <a:tr h="108613">
                <a:tc>
                  <a:txBody>
                    <a:bodyPr/>
                    <a:lstStyle/>
                    <a:p>
                      <a:pPr marL="0" indent="0" algn="l" defTabSz="914400" rtl="0" eaLnBrk="1" fontAlgn="ctr" latinLnBrk="0" hangingPunct="1">
                        <a:buFont typeface="+mj-lt"/>
                        <a:buNone/>
                      </a:pPr>
                      <a:r>
                        <a:rPr lang="nb-NO" sz="700" b="0" i="0" u="none" strike="noStrike" kern="1200">
                          <a:solidFill>
                            <a:schemeClr val="accent2"/>
                          </a:solidFill>
                          <a:effectLst/>
                          <a:latin typeface="+mn-lt"/>
                          <a:ea typeface="+mn-ea"/>
                          <a:cs typeface="+mn-cs"/>
                        </a:rPr>
                        <a:t>Fruit or Veggie Drink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3073006"/>
                  </a:ext>
                </a:extLst>
              </a:tr>
              <a:tr h="108613">
                <a:tc>
                  <a:txBody>
                    <a:bodyPr/>
                    <a:lstStyle/>
                    <a:p>
                      <a:pPr marL="0" indent="0" algn="l" defTabSz="914400" rtl="0" eaLnBrk="1" fontAlgn="ctr" latinLnBrk="0" hangingPunct="1">
                        <a:buFont typeface="+mj-lt"/>
                        <a:buNone/>
                      </a:pPr>
                      <a:r>
                        <a:rPr lang="en-US" sz="700" b="0" i="0" u="none" strike="noStrike" kern="1200">
                          <a:solidFill>
                            <a:schemeClr val="accent2"/>
                          </a:solidFill>
                          <a:effectLst/>
                          <a:latin typeface="+mn-lt"/>
                          <a:ea typeface="+mn-ea"/>
                          <a:cs typeface="+mn-cs"/>
                        </a:rPr>
                        <a:t>Milk - All</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566508"/>
                  </a:ext>
                </a:extLst>
              </a:tr>
              <a:tr h="108613">
                <a:tc>
                  <a:txBody>
                    <a:bodyPr/>
                    <a:lstStyle/>
                    <a:p>
                      <a:pPr marL="0" indent="0" algn="l" defTabSz="914400" rtl="0" eaLnBrk="1" fontAlgn="ctr" latinLnBrk="0" hangingPunct="1">
                        <a:buFont typeface="+mj-lt"/>
                        <a:buNone/>
                      </a:pPr>
                      <a:r>
                        <a:rPr lang="en-US" sz="700" b="0" i="0" u="none" strike="noStrike" kern="1200" dirty="0">
                          <a:solidFill>
                            <a:schemeClr val="accent2"/>
                          </a:solidFill>
                          <a:effectLst/>
                          <a:latin typeface="+mn-lt"/>
                          <a:ea typeface="+mn-ea"/>
                          <a:cs typeface="+mn-cs"/>
                        </a:rPr>
                        <a:t>Water – All</a:t>
                      </a:r>
                    </a:p>
                    <a:p>
                      <a:pPr marL="0" indent="0" algn="l" defTabSz="914400" rtl="0" eaLnBrk="1" fontAlgn="ctr" latinLnBrk="0" hangingPunct="1">
                        <a:buFont typeface="+mj-lt"/>
                        <a:buNone/>
                      </a:pPr>
                      <a:r>
                        <a:rPr lang="en-US" sz="700" b="0" i="0" u="none" strike="noStrike" kern="1200" dirty="0">
                          <a:solidFill>
                            <a:schemeClr val="accent2"/>
                          </a:solidFill>
                          <a:effectLst/>
                          <a:latin typeface="+mn-lt"/>
                          <a:ea typeface="+mn-ea"/>
                          <a:cs typeface="+mn-cs"/>
                        </a:rPr>
                        <a:t>Total Meat Category</a:t>
                      </a:r>
                    </a:p>
                    <a:p>
                      <a:pPr marL="0" indent="0" algn="l" defTabSz="914400" rtl="0" eaLnBrk="1" fontAlgn="ctr" latinLnBrk="0" hangingPunct="1">
                        <a:buFont typeface="+mj-lt"/>
                        <a:buNone/>
                      </a:pPr>
                      <a:r>
                        <a:rPr lang="en-US" sz="700" b="0" i="0" u="none" strike="noStrike" kern="1200" dirty="0">
                          <a:solidFill>
                            <a:schemeClr val="accent2"/>
                          </a:solidFill>
                          <a:effectLst/>
                          <a:latin typeface="+mn-lt"/>
                          <a:ea typeface="+mn-ea"/>
                          <a:cs typeface="+mn-cs"/>
                        </a:rPr>
                        <a:t>Total Meat + Veggie Category</a:t>
                      </a:r>
                    </a:p>
                  </a:txBody>
                  <a:tcPr marL="4317" marR="4317" marT="4317"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5205101"/>
                  </a:ext>
                </a:extLst>
              </a:tr>
              <a:tr h="108613">
                <a:tc>
                  <a:txBody>
                    <a:bodyPr/>
                    <a:lstStyle/>
                    <a:p>
                      <a:pPr marL="0" indent="0" algn="l" defTabSz="914400" rtl="0" eaLnBrk="1" fontAlgn="ctr" latinLnBrk="0" hangingPunct="1">
                        <a:buFont typeface="+mj-lt"/>
                        <a:buNone/>
                      </a:pPr>
                      <a:r>
                        <a:rPr lang="en-US" sz="700" b="0" i="0" u="none" strike="noStrike" kern="1200" dirty="0">
                          <a:solidFill>
                            <a:schemeClr val="accent2"/>
                          </a:solidFill>
                          <a:effectLst/>
                          <a:latin typeface="+mn-lt"/>
                          <a:ea typeface="+mn-ea"/>
                          <a:cs typeface="+mn-cs"/>
                        </a:rPr>
                        <a:t>Some other Type of Food</a:t>
                      </a:r>
                    </a:p>
                  </a:txBody>
                  <a:tcPr marL="4317" marR="4317" marT="4317"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9164524"/>
                  </a:ext>
                </a:extLst>
              </a:tr>
            </a:tbl>
          </a:graphicData>
        </a:graphic>
      </p:graphicFrame>
    </p:spTree>
    <p:extLst>
      <p:ext uri="{BB962C8B-B14F-4D97-AF65-F5344CB8AC3E}">
        <p14:creationId xmlns:p14="http://schemas.microsoft.com/office/powerpoint/2010/main" val="199542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45" imgH="245" progId="TCLayout.ActiveDocument.1">
                  <p:embed/>
                </p:oleObj>
              </mc:Choice>
              <mc:Fallback>
                <p:oleObj name="think-cell Slide" r:id="rId5" imgW="245" imgH="245"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200" dirty="0">
              <a:latin typeface="Franklin Gothic Medium Cond" panose="020B0606030402020204" pitchFamily="34" charset="0"/>
              <a:cs typeface="Arial" panose="020B0604020202020204" pitchFamily="34" charset="0"/>
              <a:sym typeface="Franklin Gothic Medium Cond" panose="020B0606030402020204" pitchFamily="34" charset="0"/>
            </a:endParaRPr>
          </a:p>
        </p:txBody>
      </p:sp>
      <p:pic>
        <p:nvPicPr>
          <p:cNvPr id="22" name="Picture 21"/>
          <p:cNvPicPr>
            <a:picLocks noChangeAspect="1"/>
          </p:cNvPicPr>
          <p:nvPr/>
        </p:nvPicPr>
        <p:blipFill>
          <a:blip r:embed="rId7"/>
          <a:stretch>
            <a:fillRect/>
          </a:stretch>
        </p:blipFill>
        <p:spPr>
          <a:xfrm>
            <a:off x="4689326" y="965326"/>
            <a:ext cx="7400075" cy="4162543"/>
          </a:xfrm>
          <a:prstGeom prst="rect">
            <a:avLst/>
          </a:prstGeom>
        </p:spPr>
      </p:pic>
      <p:cxnSp>
        <p:nvCxnSpPr>
          <p:cNvPr id="9" name="Straight Connector 8"/>
          <p:cNvCxnSpPr/>
          <p:nvPr/>
        </p:nvCxnSpPr>
        <p:spPr>
          <a:xfrm flipH="1" flipV="1">
            <a:off x="4211129" y="1723506"/>
            <a:ext cx="2310321" cy="25286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ilter1"/>
          <p:cNvSpPr/>
          <p:nvPr/>
        </p:nvSpPr>
        <p:spPr>
          <a:xfrm>
            <a:off x="1041705" y="1263377"/>
            <a:ext cx="3466743" cy="585801"/>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WHERE: LOCATION</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“88% of &lt;Additional Filter&gt;occasions that include CCGM occur at home.”</a:t>
            </a:r>
          </a:p>
        </p:txBody>
      </p:sp>
      <p:cxnSp>
        <p:nvCxnSpPr>
          <p:cNvPr id="29" name="Straight Connector 28"/>
          <p:cNvCxnSpPr/>
          <p:nvPr/>
        </p:nvCxnSpPr>
        <p:spPr>
          <a:xfrm flipH="1">
            <a:off x="4218043" y="2216620"/>
            <a:ext cx="2303407" cy="1781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Filter2"/>
          <p:cNvSpPr/>
          <p:nvPr/>
        </p:nvSpPr>
        <p:spPr>
          <a:xfrm>
            <a:off x="974559" y="2034198"/>
            <a:ext cx="3311992" cy="757130"/>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WHY: MOTIVATION</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“52% of &lt;Additional Filter&gt;occasions that include CCGM have a Meal Time motivation.”</a:t>
            </a:r>
          </a:p>
        </p:txBody>
      </p:sp>
      <p:cxnSp>
        <p:nvCxnSpPr>
          <p:cNvPr id="28" name="Straight Connector 27"/>
          <p:cNvCxnSpPr/>
          <p:nvPr/>
        </p:nvCxnSpPr>
        <p:spPr>
          <a:xfrm flipH="1">
            <a:off x="6809309" y="5064559"/>
            <a:ext cx="1000319" cy="59093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454003" y="5427478"/>
            <a:ext cx="3529450" cy="997196"/>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B68F68"/>
                </a:solidFill>
                <a:effectLst/>
                <a:uLnTx/>
                <a:uFillTx/>
                <a:latin typeface="Arial"/>
                <a:ea typeface="+mn-ea"/>
                <a:cs typeface="+mn-cs"/>
              </a:rPr>
              <a:t>MINIMUM SAMPLE SIZE FOR REPORTING</a:t>
            </a:r>
          </a:p>
          <a:p>
            <a:pPr lvl="0">
              <a:defRPr/>
            </a:pPr>
            <a:r>
              <a:rPr lang="en-US" sz="1200">
                <a:solidFill>
                  <a:prstClr val="black">
                    <a:lumMod val="50000"/>
                    <a:lumOff val="50000"/>
                  </a:prstClr>
                </a:solidFill>
              </a:rPr>
              <a:t>Low occasion base sizes of 150-250 are shown in Grey. Very low occasion base sizes of 0-150 are not reported. LS is shown for 0-150.</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cxnSp>
        <p:nvCxnSpPr>
          <p:cNvPr id="37" name="Straight Connector 36"/>
          <p:cNvCxnSpPr/>
          <p:nvPr/>
        </p:nvCxnSpPr>
        <p:spPr>
          <a:xfrm flipH="1">
            <a:off x="4218044" y="3097887"/>
            <a:ext cx="2303406" cy="2520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Filter3"/>
          <p:cNvSpPr/>
          <p:nvPr/>
        </p:nvSpPr>
        <p:spPr>
          <a:xfrm>
            <a:off x="1041705" y="3046598"/>
            <a:ext cx="3179513" cy="585801"/>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WHO: DEMOGRAPHICS</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“48% of &lt;Additional Filter&gt; occasions that include CCGM are among females.” </a:t>
            </a:r>
          </a:p>
        </p:txBody>
      </p:sp>
      <p:cxnSp>
        <p:nvCxnSpPr>
          <p:cNvPr id="48" name="Straight Connector 47"/>
          <p:cNvCxnSpPr/>
          <p:nvPr/>
        </p:nvCxnSpPr>
        <p:spPr>
          <a:xfrm>
            <a:off x="10029371" y="5064559"/>
            <a:ext cx="493849" cy="3629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689532" y="3980074"/>
            <a:ext cx="2831918" cy="23047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Filter4"/>
          <p:cNvSpPr/>
          <p:nvPr/>
        </p:nvSpPr>
        <p:spPr>
          <a:xfrm>
            <a:off x="1041705" y="3814565"/>
            <a:ext cx="2773025" cy="750558"/>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WHO WITH:</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“There is no one else present for 50% of &lt;Additional Filter&gt; occasions that include CCGM .” </a:t>
            </a:r>
          </a:p>
        </p:txBody>
      </p:sp>
      <p:cxnSp>
        <p:nvCxnSpPr>
          <p:cNvPr id="27" name="Straight Connector 26"/>
          <p:cNvCxnSpPr>
            <a:endCxn id="31" idx="3"/>
          </p:cNvCxnSpPr>
          <p:nvPr/>
        </p:nvCxnSpPr>
        <p:spPr>
          <a:xfrm flipH="1">
            <a:off x="3788708" y="4535454"/>
            <a:ext cx="2732742" cy="7105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Filter5"/>
          <p:cNvSpPr/>
          <p:nvPr/>
        </p:nvSpPr>
        <p:spPr>
          <a:xfrm>
            <a:off x="1015684" y="4870739"/>
            <a:ext cx="2773024" cy="750558"/>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ACTIVITIES</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rgbClr val="B68F68"/>
                </a:solidFill>
                <a:effectLst/>
                <a:uLnTx/>
                <a:uFillTx/>
                <a:latin typeface="Arial"/>
                <a:ea typeface="+mn-ea"/>
                <a:cs typeface="+mn-cs"/>
              </a:rPr>
              <a:t>“TV is watched during 27</a:t>
            </a:r>
            <a:r>
              <a:rPr kumimoji="0" lang="en-US" sz="1200" b="1" i="0" u="none" strike="noStrike" kern="1200" cap="none" spc="0" normalizeH="0" baseline="0" noProof="0">
                <a:ln>
                  <a:noFill/>
                </a:ln>
                <a:solidFill>
                  <a:srgbClr val="B68F68"/>
                </a:solidFill>
                <a:effectLst/>
                <a:uLnTx/>
                <a:uFillTx/>
                <a:latin typeface="Arial"/>
                <a:ea typeface="+mn-ea"/>
                <a:cs typeface="+mn-cs"/>
              </a:rPr>
              <a:t>% of &lt;Additional Filter&gt;occasions </a:t>
            </a:r>
            <a:r>
              <a:rPr kumimoji="0" lang="en-US" sz="1200" b="1" i="0" u="none" strike="noStrike" kern="1200" cap="none" spc="0" normalizeH="0" baseline="0" noProof="0" dirty="0">
                <a:ln>
                  <a:noFill/>
                </a:ln>
                <a:solidFill>
                  <a:srgbClr val="B68F68"/>
                </a:solidFill>
                <a:effectLst/>
                <a:uLnTx/>
                <a:uFillTx/>
                <a:latin typeface="Arial"/>
                <a:ea typeface="+mn-ea"/>
                <a:cs typeface="+mn-cs"/>
              </a:rPr>
              <a:t>with the </a:t>
            </a:r>
            <a:r>
              <a:rPr kumimoji="0" lang="en-US" sz="1200" b="1" i="0" u="none" strike="noStrike" kern="1200" cap="none" spc="0" normalizeH="0" baseline="0" noProof="0" dirty="0" err="1">
                <a:ln>
                  <a:noFill/>
                </a:ln>
                <a:solidFill>
                  <a:srgbClr val="B68F68"/>
                </a:solidFill>
                <a:effectLst/>
                <a:uLnTx/>
                <a:uFillTx/>
                <a:latin typeface="Arial"/>
                <a:ea typeface="+mn-ea"/>
                <a:cs typeface="+mn-cs"/>
              </a:rPr>
              <a:t>CCGM</a:t>
            </a:r>
            <a:r>
              <a:rPr kumimoji="0" lang="en-US" sz="1200" b="1" i="0" u="none" strike="noStrike" kern="1200" cap="none" spc="0" normalizeH="0" baseline="0" noProof="0" dirty="0">
                <a:ln>
                  <a:noFill/>
                </a:ln>
                <a:solidFill>
                  <a:srgbClr val="B68F68"/>
                </a:solidFill>
                <a:effectLst/>
                <a:uLnTx/>
                <a:uFillTx/>
                <a:latin typeface="Arial"/>
                <a:ea typeface="+mn-ea"/>
                <a:cs typeface="+mn-cs"/>
              </a:rPr>
              <a:t> category consumption.” </a:t>
            </a:r>
          </a:p>
        </p:txBody>
      </p:sp>
      <p:sp>
        <p:nvSpPr>
          <p:cNvPr id="33" name="Rectangle 32"/>
          <p:cNvSpPr/>
          <p:nvPr/>
        </p:nvSpPr>
        <p:spPr>
          <a:xfrm>
            <a:off x="4283242" y="5830999"/>
            <a:ext cx="3501190" cy="590931"/>
          </a:xfrm>
          <a:prstGeom prst="rect">
            <a:avLst/>
          </a:prstGeom>
        </p:spPr>
        <p:txBody>
          <a:bodyPr wrap="square" anchor="ctr">
            <a:spAutoFit/>
          </a:body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B68F68"/>
                </a:solidFill>
                <a:effectLst/>
                <a:uLnTx/>
                <a:uFillTx/>
                <a:latin typeface="Arial"/>
                <a:ea typeface="+mn-ea"/>
                <a:cs typeface="+mn-cs"/>
              </a:rPr>
              <a:t>COLOR SHADING</a:t>
            </a:r>
          </a:p>
          <a:p>
            <a:pPr marL="0" marR="0" lvl="0" indent="0" algn="l" defTabSz="914400" rtl="0" eaLnBrk="1" fontAlgn="auto" latinLnBrk="0" hangingPunct="1">
              <a:lnSpc>
                <a:spcPct val="90000"/>
              </a:lnSpc>
              <a:spcBef>
                <a:spcPct val="0"/>
              </a:spcBef>
              <a:spcAft>
                <a:spcPct val="0"/>
              </a:spcAft>
              <a:buClrTx/>
              <a:buSzTx/>
              <a:buFontTx/>
              <a:buNone/>
              <a:defRPr/>
            </a:pPr>
            <a:r>
              <a:rPr kumimoji="0" lang="en-US" sz="1200" b="0" i="0" u="none" strike="noStrike" kern="1200" cap="none" spc="0" normalizeH="0" baseline="0" noProof="0">
                <a:ln>
                  <a:noFill/>
                </a:ln>
                <a:solidFill>
                  <a:prstClr val="black">
                    <a:lumMod val="50000"/>
                    <a:lumOff val="50000"/>
                  </a:prstClr>
                </a:solidFill>
                <a:effectLst/>
                <a:uLnTx/>
                <a:uFillTx/>
                <a:latin typeface="Arial"/>
                <a:ea typeface="+mn-ea"/>
                <a:cs typeface="+mn-cs"/>
              </a:rPr>
              <a:t>Colors indicate significance vs Total occasions &amp; Base Sample size </a:t>
            </a:r>
            <a:r>
              <a:rPr lang="en-US" sz="1200">
                <a:solidFill>
                  <a:prstClr val="black">
                    <a:lumMod val="50000"/>
                    <a:lumOff val="50000"/>
                  </a:prstClr>
                </a:solidFill>
                <a:latin typeface="Arial"/>
              </a:rPr>
              <a:t>150</a:t>
            </a:r>
            <a:r>
              <a:rPr kumimoji="0" lang="en-US" sz="1200" b="0" i="0" u="none" strike="noStrike" kern="1200" cap="none" spc="0" normalizeH="0" baseline="0" noProof="0">
                <a:ln>
                  <a:noFill/>
                </a:ln>
                <a:solidFill>
                  <a:prstClr val="black">
                    <a:lumMod val="50000"/>
                    <a:lumOff val="50000"/>
                  </a:prstClr>
                </a:solidFill>
                <a:effectLst/>
                <a:uLnTx/>
                <a:uFillTx/>
                <a:latin typeface="Arial"/>
                <a:ea typeface="+mn-ea"/>
                <a:cs typeface="+mn-cs"/>
              </a:rPr>
              <a:t>-250.</a:t>
            </a:r>
            <a:endParaRPr kumimoji="0" lang="en-US" sz="1200" b="0" i="0" u="none" strike="noStrike" kern="1200" cap="none" spc="0" normalizeH="0" baseline="0" noProof="0">
              <a:ln>
                <a:noFill/>
              </a:ln>
              <a:solidFill>
                <a:srgbClr val="B68F68"/>
              </a:solidFill>
              <a:effectLst/>
              <a:uLnTx/>
              <a:uFillTx/>
              <a:latin typeface="Arial"/>
              <a:ea typeface="+mn-ea"/>
              <a:cs typeface="+mn-cs"/>
            </a:endParaRPr>
          </a:p>
        </p:txBody>
      </p:sp>
      <p:sp>
        <p:nvSpPr>
          <p:cNvPr id="21" name="Title 1">
            <a:extLst>
              <a:ext uri="{FF2B5EF4-FFF2-40B4-BE49-F238E27FC236}">
                <a16:creationId xmlns:a16="http://schemas.microsoft.com/office/drawing/2014/main" id="{F256AB65-6817-4013-8F13-AE77F7DF44D8}"/>
              </a:ext>
            </a:extLst>
          </p:cNvPr>
          <p:cNvSpPr>
            <a:spLocks noGrp="1"/>
          </p:cNvSpPr>
          <p:nvPr>
            <p:ph type="title"/>
          </p:nvPr>
        </p:nvSpPr>
        <p:spPr>
          <a:xfrm>
            <a:off x="426719" y="365126"/>
            <a:ext cx="9847581" cy="537332"/>
          </a:xfrm>
        </p:spPr>
        <p:txBody>
          <a:bodyPr>
            <a:normAutofit/>
          </a:bodyPr>
          <a:lstStyle/>
          <a:p>
            <a:r>
              <a:rPr lang="en-US"/>
              <a:t>CUSTOM CATEGORY OCCASION PROFILE GUIDE</a:t>
            </a:r>
          </a:p>
        </p:txBody>
      </p:sp>
      <p:sp>
        <p:nvSpPr>
          <p:cNvPr id="4" name="TextBox 3">
            <a:extLst>
              <a:ext uri="{FF2B5EF4-FFF2-40B4-BE49-F238E27FC236}">
                <a16:creationId xmlns:a16="http://schemas.microsoft.com/office/drawing/2014/main" id="{C6377BDC-CACE-4501-AE1C-E0069021980E}"/>
              </a:ext>
            </a:extLst>
          </p:cNvPr>
          <p:cNvSpPr txBox="1"/>
          <p:nvPr/>
        </p:nvSpPr>
        <p:spPr>
          <a:xfrm>
            <a:off x="3555495" y="6565419"/>
            <a:ext cx="205697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lang="en-US" sz="900">
                <a:solidFill>
                  <a:prstClr val="black">
                    <a:lumMod val="50000"/>
                    <a:lumOff val="50000"/>
                  </a:prstClr>
                </a:solidFill>
              </a:rPr>
              <a:t>* Refer to Notes for Additional Filters</a:t>
            </a:r>
          </a:p>
        </p:txBody>
      </p:sp>
      <p:sp>
        <p:nvSpPr>
          <p:cNvPr id="6" name="Slide Number Placeholder 5">
            <a:extLst>
              <a:ext uri="{FF2B5EF4-FFF2-40B4-BE49-F238E27FC236}">
                <a16:creationId xmlns:a16="http://schemas.microsoft.com/office/drawing/2014/main" id="{49B3F54B-E9A1-42F0-B39B-25B0B4702BDD}"/>
              </a:ext>
            </a:extLst>
          </p:cNvPr>
          <p:cNvSpPr>
            <a:spLocks noGrp="1"/>
          </p:cNvSpPr>
          <p:nvPr>
            <p:ph type="sldNum" sz="quarter" idx="4"/>
          </p:nvPr>
        </p:nvSpPr>
        <p:spPr/>
        <p:txBody>
          <a:bodyPr/>
          <a:lstStyle/>
          <a:p>
            <a:fld id="{A26DCA39-FE7E-4B33-9419-C9BB65BD885E}" type="slidenum">
              <a:rPr lang="en-US" smtClean="0"/>
              <a:pPr/>
              <a:t>22</a:t>
            </a:fld>
            <a:endParaRPr lang="en-US" dirty="0"/>
          </a:p>
        </p:txBody>
      </p:sp>
    </p:spTree>
    <p:extLst>
      <p:ext uri="{BB962C8B-B14F-4D97-AF65-F5344CB8AC3E}">
        <p14:creationId xmlns:p14="http://schemas.microsoft.com/office/powerpoint/2010/main" val="322369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720" y="173734"/>
            <a:ext cx="10536700" cy="549275"/>
          </a:xfrm>
        </p:spPr>
        <p:txBody>
          <a:bodyPr/>
          <a:lstStyle/>
          <a:p>
            <a:r>
              <a:rPr lang="en-US"/>
              <a:t>OCCASION DEFINITIONS</a:t>
            </a:r>
          </a:p>
        </p:txBody>
      </p:sp>
      <p:sp>
        <p:nvSpPr>
          <p:cNvPr id="2" name="Content Placeholder 1"/>
          <p:cNvSpPr>
            <a:spLocks noGrp="1"/>
          </p:cNvSpPr>
          <p:nvPr>
            <p:ph idx="1"/>
          </p:nvPr>
        </p:nvSpPr>
        <p:spPr>
          <a:xfrm>
            <a:off x="426720" y="796619"/>
            <a:ext cx="11338560" cy="310728"/>
          </a:xfrm>
        </p:spPr>
        <p:txBody>
          <a:bodyPr>
            <a:normAutofit fontScale="92500" lnSpcReduction="10000"/>
          </a:bodyPr>
          <a:lstStyle/>
          <a:p>
            <a:pPr marL="0" indent="0">
              <a:buNone/>
            </a:pPr>
            <a:r>
              <a:rPr lang="en-US">
                <a:solidFill>
                  <a:schemeClr val="tx1"/>
                </a:solidFill>
                <a:latin typeface="Franklin Gothic Book" panose="020B0503020102020204" pitchFamily="34" charset="0"/>
              </a:rPr>
              <a:t>The </a:t>
            </a:r>
            <a:r>
              <a:rPr lang="en-US">
                <a:solidFill>
                  <a:schemeClr val="tx1"/>
                </a:solidFill>
                <a:latin typeface="Franklin Gothic Medium" panose="020B0603020102020204" pitchFamily="34" charset="0"/>
              </a:rPr>
              <a:t>14 occasion types </a:t>
            </a:r>
            <a:r>
              <a:rPr lang="en-US">
                <a:solidFill>
                  <a:schemeClr val="tx1"/>
                </a:solidFill>
                <a:latin typeface="Franklin Gothic Book" panose="020B0503020102020204" pitchFamily="34" charset="0"/>
              </a:rPr>
              <a:t>are defined by combinations of respondent answers to the following questions:</a:t>
            </a:r>
          </a:p>
        </p:txBody>
      </p:sp>
      <p:sp>
        <p:nvSpPr>
          <p:cNvPr id="10" name="Freeform 9"/>
          <p:cNvSpPr/>
          <p:nvPr/>
        </p:nvSpPr>
        <p:spPr>
          <a:xfrm>
            <a:off x="457656" y="2181255"/>
            <a:ext cx="2651760" cy="1876449"/>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no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L="0" marR="0" lvl="0" indent="0" algn="l" defTabSz="711200" rtl="0" eaLnBrk="1" fontAlgn="auto" latinLnBrk="0" hangingPunct="1">
              <a:lnSpc>
                <a:spcPct val="90000"/>
              </a:lnSpc>
              <a:spcBef>
                <a:spcPct val="0"/>
              </a:spcBef>
              <a:spcAft>
                <a:spcPct val="35000"/>
              </a:spcAft>
              <a:buClr>
                <a:srgbClr val="DA2348"/>
              </a:buClr>
              <a:buSzTx/>
              <a:buFontTx/>
              <a:buNone/>
              <a:defRPr/>
            </a:pPr>
            <a:r>
              <a:rPr kumimoji="0" lang="en-US" sz="1400" i="0" u="none" strike="noStrike" kern="1200" cap="none" spc="0" normalizeH="0" baseline="0" noProof="0">
                <a:solidFill>
                  <a:srgbClr val="DB1348"/>
                </a:solidFill>
                <a:effectLst/>
                <a:uLnTx/>
                <a:uFillTx/>
                <a:latin typeface="Franklin Gothic Medium" panose="020B0603020102020204" pitchFamily="34" charset="0"/>
              </a:rPr>
              <a:t>Would you describe this occasion as:</a:t>
            </a:r>
          </a:p>
          <a:p>
            <a:pPr marL="285750" marR="0" lvl="0" indent="-285750" algn="l" defTabSz="914400" rtl="0" eaLnBrk="1" fontAlgn="b" latinLnBrk="0" hangingPunct="1">
              <a:lnSpc>
                <a:spcPct val="90000"/>
              </a:lnSpc>
              <a:spcBef>
                <a:spcPct val="0"/>
              </a:spcBef>
              <a:spcAft>
                <a:spcPct val="3500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 meal</a:t>
            </a:r>
          </a:p>
          <a:p>
            <a:pPr marL="285750" marR="0" lvl="0" indent="-285750" algn="l" defTabSz="914400" rtl="0" eaLnBrk="1" fontAlgn="b" latinLnBrk="0" hangingPunct="1">
              <a:lnSpc>
                <a:spcPct val="90000"/>
              </a:lnSpc>
              <a:spcBef>
                <a:spcPct val="0"/>
              </a:spcBef>
              <a:spcAft>
                <a:spcPct val="3500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 snack</a:t>
            </a:r>
          </a:p>
          <a:p>
            <a:pPr marL="285750" marR="0" lvl="0" indent="-285750" algn="l" defTabSz="914400" rtl="0" eaLnBrk="1" fontAlgn="b" latinLnBrk="0" hangingPunct="1">
              <a:lnSpc>
                <a:spcPct val="90000"/>
              </a:lnSpc>
              <a:spcBef>
                <a:spcPct val="0"/>
              </a:spcBef>
              <a:spcAft>
                <a:spcPct val="3500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 beverage</a:t>
            </a:r>
          </a:p>
          <a:p>
            <a:pPr marL="285750" marR="0" lvl="0" indent="-285750" algn="l" defTabSz="914400" rtl="0" eaLnBrk="1" fontAlgn="b" latinLnBrk="0" hangingPunct="1">
              <a:lnSpc>
                <a:spcPct val="90000"/>
              </a:lnSpc>
              <a:spcBef>
                <a:spcPct val="0"/>
              </a:spcBef>
              <a:spcAft>
                <a:spcPct val="3500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Something else</a:t>
            </a:r>
          </a:p>
        </p:txBody>
      </p:sp>
      <p:sp>
        <p:nvSpPr>
          <p:cNvPr id="11" name="Freeform 10"/>
          <p:cNvSpPr/>
          <p:nvPr/>
        </p:nvSpPr>
        <p:spPr>
          <a:xfrm>
            <a:off x="3066845" y="2181255"/>
            <a:ext cx="2756287" cy="3269420"/>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no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defTabSz="711200">
              <a:lnSpc>
                <a:spcPct val="90000"/>
              </a:lnSpc>
              <a:spcBef>
                <a:spcPct val="0"/>
              </a:spcBef>
              <a:spcAft>
                <a:spcPct val="35000"/>
              </a:spcAft>
              <a:buClr>
                <a:srgbClr val="DA2348"/>
              </a:buClr>
              <a:defRPr/>
            </a:pPr>
            <a:r>
              <a:rPr lang="en-US" sz="1400">
                <a:solidFill>
                  <a:srgbClr val="DB1348"/>
                </a:solidFill>
                <a:latin typeface="Franklin Gothic Medium" panose="020B0603020102020204" pitchFamily="34" charset="0"/>
              </a:rPr>
              <a:t>Which best describes when you/your child had this occasion?</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Before breakfast</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Instead of breakfast</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Breakfast or with breakfast</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Between breakfast and lunch</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Instead of lunch</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Lunch or with lunch</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Between lunch and dinner</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Shortly after school / work</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Just before dinner / appetizers</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Instead of dinner</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Dinner or with dinner</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Immediately after dinner,  as a dessert</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After dinner,  in the evening</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Before going to bed</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In the middle of the night</a:t>
            </a:r>
          </a:p>
        </p:txBody>
      </p:sp>
      <p:sp>
        <p:nvSpPr>
          <p:cNvPr id="12" name="Freeform 11"/>
          <p:cNvSpPr/>
          <p:nvPr/>
        </p:nvSpPr>
        <p:spPr>
          <a:xfrm>
            <a:off x="6157580" y="2181254"/>
            <a:ext cx="2651760" cy="3269420"/>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no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indent="0" defTabSz="711200" fontAlgn="auto">
              <a:lnSpc>
                <a:spcPct val="90000"/>
              </a:lnSpc>
              <a:spcBef>
                <a:spcPct val="0"/>
              </a:spcBef>
              <a:spcAft>
                <a:spcPct val="35000"/>
              </a:spcAft>
              <a:buClr>
                <a:srgbClr val="DA2348"/>
              </a:buClr>
              <a:buSzTx/>
              <a:buFontTx/>
              <a:buNone/>
              <a:defRPr/>
            </a:pPr>
            <a:r>
              <a:rPr lang="en-US" sz="1400">
                <a:solidFill>
                  <a:srgbClr val="DB1348"/>
                </a:solidFill>
                <a:latin typeface="Franklin Gothic Medium" panose="020B0603020102020204" pitchFamily="34" charset="0"/>
              </a:rPr>
              <a:t>Who else was with you/your child at this occasion?</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No one/I was alone</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My spouse/partner</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My child/children</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My parent(s)</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Other family</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Colleagues/Co-workers</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Several friends</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One friend</a:t>
            </a:r>
          </a:p>
          <a:p>
            <a:pPr marL="285750" marR="0" lvl="0" indent="-285750" algn="l" defTabSz="914400" rtl="0" eaLnBrk="1" fontAlgn="b"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Other</a:t>
            </a:r>
          </a:p>
        </p:txBody>
      </p:sp>
      <p:sp>
        <p:nvSpPr>
          <p:cNvPr id="13" name="Freeform 12"/>
          <p:cNvSpPr/>
          <p:nvPr/>
        </p:nvSpPr>
        <p:spPr>
          <a:xfrm>
            <a:off x="8919612" y="2181253"/>
            <a:ext cx="3181227" cy="5027539"/>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no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defTabSz="711200">
              <a:lnSpc>
                <a:spcPct val="90000"/>
              </a:lnSpc>
              <a:spcBef>
                <a:spcPct val="0"/>
              </a:spcBef>
              <a:spcAft>
                <a:spcPct val="35000"/>
              </a:spcAft>
              <a:buClr>
                <a:srgbClr val="DA2348"/>
              </a:buClr>
              <a:defRPr/>
            </a:pPr>
            <a:r>
              <a:rPr lang="en-US" sz="1400">
                <a:solidFill>
                  <a:srgbClr val="DB1348"/>
                </a:solidFill>
                <a:latin typeface="Franklin Gothic Medium" panose="020B0603020102020204" pitchFamily="34" charset="0"/>
              </a:rPr>
              <a:t>Where did you/your child eat/drink during this occasion?</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At home</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At work/office</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School Kindergarten through Grade 12</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College/university</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Coffee shop/café</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Quick service restaurant/fast food restaurant</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Sit down restaurant</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Full-service restaurant</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Cafeteria</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Deli</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Mall/food court</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In the street/walking</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Commuting/traveling</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Convenience store</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Supermarket/grocery</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At a bar/nightclub</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Cinema/Movie theater/amusement park</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At someone else’s home</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Outdoors (park,  beach,  etc.)</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Health Club/Gym/sports center/sports field</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Hotel or motel</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Airport or other transit location</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Hospital/ Long Term Care Facility/Retirement Home</a:t>
            </a:r>
          </a:p>
          <a:p>
            <a:pPr marL="171450" marR="0" lvl="0" indent="-171450" algn="l" defTabSz="914400" rtl="0" eaLnBrk="1" fontAlgn="ctr" latinLnBrk="0" hangingPunct="1">
              <a:lnSpc>
                <a:spcPct val="100000"/>
              </a:lnSpc>
              <a:spcBef>
                <a:spcPct val="0"/>
              </a:spcBef>
              <a:spcAft>
                <a:spcPct val="0"/>
              </a:spcAft>
              <a:buClr>
                <a:srgbClr val="DA2348"/>
              </a:buClr>
              <a:buSzTx/>
              <a:buFont typeface="Arial" panose="020B0604020202020204" pitchFamily="34" charset="0"/>
              <a:buChar char="•"/>
              <a:defRPr/>
            </a:pPr>
            <a:r>
              <a:rPr kumimoji="0" lang="en-US" sz="1000" b="0" i="0" u="none" strike="noStrike" kern="1200" cap="none" spc="0" normalizeH="0" baseline="0" noProof="0">
                <a:ln>
                  <a:noFill/>
                </a:ln>
                <a:solidFill>
                  <a:schemeClr val="tx1"/>
                </a:solidFill>
                <a:effectLst/>
                <a:uLnTx/>
                <a:uFillTx/>
                <a:latin typeface="Franklin Gothic Book" panose="020B0503020102020204" pitchFamily="34" charset="0"/>
              </a:rPr>
              <a:t>Other</a:t>
            </a:r>
          </a:p>
        </p:txBody>
      </p:sp>
      <p:pic>
        <p:nvPicPr>
          <p:cNvPr id="9" name="Picture 8">
            <a:extLst>
              <a:ext uri="{FF2B5EF4-FFF2-40B4-BE49-F238E27FC236}">
                <a16:creationId xmlns:a16="http://schemas.microsoft.com/office/drawing/2014/main" id="{AE012F82-9394-0B4E-8621-F4907CF26528}"/>
              </a:ext>
            </a:extLst>
          </p:cNvPr>
          <p:cNvPicPr/>
          <p:nvPr/>
        </p:nvPicPr>
        <p:blipFill>
          <a:blip r:embed="rId3">
            <a:extLst>
              <a:ext uri="{28A0092B-C50C-407E-A947-70E740481C1C}">
                <a14:useLocalDpi xmlns:a14="http://schemas.microsoft.com/office/drawing/2010/main"/>
              </a:ext>
            </a:extLst>
          </a:blip>
          <a:stretch>
            <a:fillRect/>
          </a:stretch>
        </p:blipFill>
        <p:spPr>
          <a:xfrm rot="5400000">
            <a:off x="382572" y="3854168"/>
            <a:ext cx="5076000" cy="72000"/>
          </a:xfrm>
          <a:prstGeom prst="rect">
            <a:avLst/>
          </a:prstGeom>
        </p:spPr>
      </p:pic>
      <p:pic>
        <p:nvPicPr>
          <p:cNvPr id="14" name="Picture 13">
            <a:extLst>
              <a:ext uri="{FF2B5EF4-FFF2-40B4-BE49-F238E27FC236}">
                <a16:creationId xmlns:a16="http://schemas.microsoft.com/office/drawing/2014/main" id="{B8ADC57F-80C0-224E-9F49-E1BDE13541B7}"/>
              </a:ext>
            </a:extLst>
          </p:cNvPr>
          <p:cNvPicPr/>
          <p:nvPr/>
        </p:nvPicPr>
        <p:blipFill>
          <a:blip r:embed="rId3">
            <a:extLst>
              <a:ext uri="{28A0092B-C50C-407E-A947-70E740481C1C}">
                <a14:useLocalDpi xmlns:a14="http://schemas.microsoft.com/office/drawing/2010/main"/>
              </a:ext>
            </a:extLst>
          </a:blip>
          <a:stretch>
            <a:fillRect/>
          </a:stretch>
        </p:blipFill>
        <p:spPr>
          <a:xfrm rot="5400000">
            <a:off x="3412019" y="3854168"/>
            <a:ext cx="5076000" cy="72000"/>
          </a:xfrm>
          <a:prstGeom prst="rect">
            <a:avLst/>
          </a:prstGeom>
        </p:spPr>
      </p:pic>
      <p:pic>
        <p:nvPicPr>
          <p:cNvPr id="15" name="Picture 14">
            <a:extLst>
              <a:ext uri="{FF2B5EF4-FFF2-40B4-BE49-F238E27FC236}">
                <a16:creationId xmlns:a16="http://schemas.microsoft.com/office/drawing/2014/main" id="{65879CE5-8709-ED48-A353-23F48681BE37}"/>
              </a:ext>
            </a:extLst>
          </p:cNvPr>
          <p:cNvPicPr/>
          <p:nvPr/>
        </p:nvPicPr>
        <p:blipFill>
          <a:blip r:embed="rId3">
            <a:extLst>
              <a:ext uri="{28A0092B-C50C-407E-A947-70E740481C1C}">
                <a14:useLocalDpi xmlns:a14="http://schemas.microsoft.com/office/drawing/2010/main"/>
              </a:ext>
            </a:extLst>
          </a:blip>
          <a:stretch>
            <a:fillRect/>
          </a:stretch>
        </p:blipFill>
        <p:spPr>
          <a:xfrm rot="5400000">
            <a:off x="6187024" y="3854168"/>
            <a:ext cx="5076000" cy="72000"/>
          </a:xfrm>
          <a:prstGeom prst="rect">
            <a:avLst/>
          </a:prstGeom>
        </p:spPr>
      </p:pic>
      <p:pic>
        <p:nvPicPr>
          <p:cNvPr id="6" name="Picture 5">
            <a:extLst>
              <a:ext uri="{FF2B5EF4-FFF2-40B4-BE49-F238E27FC236}">
                <a16:creationId xmlns:a16="http://schemas.microsoft.com/office/drawing/2014/main" id="{ABC3459F-785C-B748-8C16-33B52388F71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6526" y="1187820"/>
            <a:ext cx="1073906" cy="1073906"/>
          </a:xfrm>
          <a:prstGeom prst="rect">
            <a:avLst/>
          </a:prstGeom>
        </p:spPr>
      </p:pic>
      <p:pic>
        <p:nvPicPr>
          <p:cNvPr id="18" name="Picture 17">
            <a:extLst>
              <a:ext uri="{FF2B5EF4-FFF2-40B4-BE49-F238E27FC236}">
                <a16:creationId xmlns:a16="http://schemas.microsoft.com/office/drawing/2014/main" id="{2CB0FCF5-A0B3-434E-8A15-E71CCD96CC9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938445" y="1217717"/>
            <a:ext cx="1014112" cy="1014112"/>
          </a:xfrm>
          <a:prstGeom prst="rect">
            <a:avLst/>
          </a:prstGeom>
        </p:spPr>
      </p:pic>
      <p:pic>
        <p:nvPicPr>
          <p:cNvPr id="19" name="Picture 18">
            <a:extLst>
              <a:ext uri="{FF2B5EF4-FFF2-40B4-BE49-F238E27FC236}">
                <a16:creationId xmlns:a16="http://schemas.microsoft.com/office/drawing/2014/main" id="{A1D8A9A7-7C7B-C94B-945D-144232427E1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44378" y="1257954"/>
            <a:ext cx="933639" cy="933639"/>
          </a:xfrm>
          <a:prstGeom prst="rect">
            <a:avLst/>
          </a:prstGeom>
        </p:spPr>
      </p:pic>
      <p:pic>
        <p:nvPicPr>
          <p:cNvPr id="20" name="Picture 19">
            <a:extLst>
              <a:ext uri="{FF2B5EF4-FFF2-40B4-BE49-F238E27FC236}">
                <a16:creationId xmlns:a16="http://schemas.microsoft.com/office/drawing/2014/main" id="{724F18AA-08AA-494B-933C-4FA23DEB6F0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913043" y="1257954"/>
            <a:ext cx="933639" cy="933639"/>
          </a:xfrm>
          <a:prstGeom prst="rect">
            <a:avLst/>
          </a:prstGeom>
        </p:spPr>
      </p:pic>
      <p:sp>
        <p:nvSpPr>
          <p:cNvPr id="7" name="Slide Number Placeholder 6">
            <a:extLst>
              <a:ext uri="{FF2B5EF4-FFF2-40B4-BE49-F238E27FC236}">
                <a16:creationId xmlns:a16="http://schemas.microsoft.com/office/drawing/2014/main" id="{F1ABFCAB-166D-40AE-83DA-53B31EDA422E}"/>
              </a:ext>
            </a:extLst>
          </p:cNvPr>
          <p:cNvSpPr>
            <a:spLocks noGrp="1"/>
          </p:cNvSpPr>
          <p:nvPr>
            <p:ph type="sldNum" sz="quarter" idx="4"/>
          </p:nvPr>
        </p:nvSpPr>
        <p:spPr/>
        <p:txBody>
          <a:bodyPr/>
          <a:lstStyle/>
          <a:p>
            <a:fld id="{A26DCA39-FE7E-4B33-9419-C9BB65BD885E}" type="slidenum">
              <a:rPr lang="en-US" smtClean="0"/>
              <a:pPr/>
              <a:t>23</a:t>
            </a:fld>
            <a:endParaRPr lang="en-US" dirty="0"/>
          </a:p>
        </p:txBody>
      </p:sp>
    </p:spTree>
    <p:extLst>
      <p:ext uri="{BB962C8B-B14F-4D97-AF65-F5344CB8AC3E}">
        <p14:creationId xmlns:p14="http://schemas.microsoft.com/office/powerpoint/2010/main" val="3766047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720" y="173734"/>
            <a:ext cx="10536700" cy="549275"/>
          </a:xfrm>
        </p:spPr>
        <p:txBody>
          <a:bodyPr/>
          <a:lstStyle/>
          <a:p>
            <a:r>
              <a:rPr lang="en-US"/>
              <a:t>OCCASION DEFINITIONS</a:t>
            </a:r>
          </a:p>
        </p:txBody>
      </p:sp>
      <p:graphicFrame>
        <p:nvGraphicFramePr>
          <p:cNvPr id="15" name="Table 14"/>
          <p:cNvGraphicFramePr>
            <a:graphicFrameLocks noGrp="1"/>
          </p:cNvGraphicFramePr>
          <p:nvPr/>
        </p:nvGraphicFramePr>
        <p:xfrm>
          <a:off x="426720" y="1439185"/>
          <a:ext cx="11484333" cy="4953829"/>
        </p:xfrm>
        <a:graphic>
          <a:graphicData uri="http://schemas.openxmlformats.org/drawingml/2006/table">
            <a:tbl>
              <a:tblPr firstRow="1" bandRow="1">
                <a:tableStyleId>{5C22544A-7EE6-4342-B048-85BDC9FD1C3A}</a:tableStyleId>
              </a:tblPr>
              <a:tblGrid>
                <a:gridCol w="2798703">
                  <a:extLst>
                    <a:ext uri="{9D8B030D-6E8A-4147-A177-3AD203B41FA5}">
                      <a16:colId xmlns:a16="http://schemas.microsoft.com/office/drawing/2014/main" val="2358609535"/>
                    </a:ext>
                  </a:extLst>
                </a:gridCol>
                <a:gridCol w="5307885">
                  <a:extLst>
                    <a:ext uri="{9D8B030D-6E8A-4147-A177-3AD203B41FA5}">
                      <a16:colId xmlns:a16="http://schemas.microsoft.com/office/drawing/2014/main" val="9527303"/>
                    </a:ext>
                  </a:extLst>
                </a:gridCol>
                <a:gridCol w="3377745">
                  <a:extLst>
                    <a:ext uri="{9D8B030D-6E8A-4147-A177-3AD203B41FA5}">
                      <a16:colId xmlns:a16="http://schemas.microsoft.com/office/drawing/2014/main" val="214102032"/>
                    </a:ext>
                  </a:extLst>
                </a:gridCol>
              </a:tblGrid>
              <a:tr h="601691">
                <a:tc>
                  <a:txBody>
                    <a:bodyPr/>
                    <a:lstStyle/>
                    <a:p>
                      <a:endParaRPr lang="en-US" sz="1200" b="0">
                        <a:solidFill>
                          <a:schemeClr val="tx2"/>
                        </a:solidFill>
                        <a:latin typeface="Franklin Gothic Book" panose="020B0503020102020204" pitchFamily="34" charset="0"/>
                      </a:endParaRPr>
                    </a:p>
                  </a:txBody>
                  <a:tcPr anchor="ctr">
                    <a:lnL w="12700" cmpd="sng">
                      <a:noFill/>
                    </a:lnL>
                    <a:lnR w="9525" cap="flat" cmpd="sng" algn="ctr">
                      <a:noFill/>
                      <a:prstDash val="dot"/>
                      <a:round/>
                      <a:headEnd type="none" w="med" len="med"/>
                      <a:tailEnd type="none" w="med" len="med"/>
                    </a:lnR>
                    <a:lnT w="12700" cmpd="sng">
                      <a:noFill/>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a:solidFill>
                            <a:schemeClr val="tx2"/>
                          </a:solidFill>
                          <a:latin typeface="Franklin Gothic Medium" panose="020B0603020102020204" pitchFamily="34" charset="0"/>
                          <a:ea typeface="+mn-ea"/>
                          <a:cs typeface="+mn-cs"/>
                        </a:rPr>
                        <a:t>Timing of occasion and respondent designation</a:t>
                      </a:r>
                    </a:p>
                    <a:p>
                      <a:pPr algn="ctr"/>
                      <a:r>
                        <a:rPr lang="en-US" sz="1400" b="0" kern="1200">
                          <a:solidFill>
                            <a:schemeClr val="tx2"/>
                          </a:solidFill>
                          <a:latin typeface="Franklin Gothic Medium" panose="020B0603020102020204" pitchFamily="34" charset="0"/>
                          <a:ea typeface="+mn-ea"/>
                          <a:cs typeface="+mn-cs"/>
                        </a:rPr>
                        <a:t>As meal or snack</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12700" cmpd="sng">
                      <a:noFill/>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chemeClr val="tx2"/>
                          </a:solidFill>
                          <a:latin typeface="Franklin Gothic Medium" panose="020B0603020102020204" pitchFamily="34" charset="0"/>
                        </a:rPr>
                        <a:t>Other requirements for where</a:t>
                      </a:r>
                      <a:r>
                        <a:rPr lang="en-US" sz="1400" b="0" baseline="0">
                          <a:solidFill>
                            <a:schemeClr val="tx2"/>
                          </a:solidFill>
                          <a:latin typeface="Franklin Gothic Medium" panose="020B0603020102020204" pitchFamily="34" charset="0"/>
                        </a:rPr>
                        <a:t> and</a:t>
                      </a:r>
                    </a:p>
                    <a:p>
                      <a:pPr algn="ctr"/>
                      <a:r>
                        <a:rPr lang="en-US" sz="1400" b="0" baseline="0">
                          <a:solidFill>
                            <a:schemeClr val="tx2"/>
                          </a:solidFill>
                          <a:latin typeface="Franklin Gothic Medium" panose="020B0603020102020204" pitchFamily="34" charset="0"/>
                        </a:rPr>
                        <a:t>Who with</a:t>
                      </a:r>
                      <a:endParaRPr lang="en-US" sz="1400" b="0">
                        <a:solidFill>
                          <a:schemeClr val="tx2"/>
                        </a:solidFill>
                        <a:latin typeface="Franklin Gothic Medium" panose="020B0603020102020204" pitchFamily="34" charset="0"/>
                      </a:endParaRPr>
                    </a:p>
                  </a:txBody>
                  <a:tcPr anchor="ctr">
                    <a:lnL w="9525" cap="flat" cmpd="sng" algn="ctr">
                      <a:noFill/>
                      <a:prstDash val="dot"/>
                      <a:round/>
                      <a:headEnd type="none" w="med" len="med"/>
                      <a:tailEnd type="none" w="med" len="med"/>
                    </a:lnL>
                    <a:lnR w="12700" cmpd="sng">
                      <a:noFill/>
                    </a:lnR>
                    <a:lnT w="12700" cmpd="sng">
                      <a:noFill/>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681232"/>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BREAKFAST FOR ONE</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Breakfast </a:t>
                      </a:r>
                      <a:r>
                        <a:rPr lang="en-US" sz="1200" b="1" i="0">
                          <a:solidFill>
                            <a:srgbClr val="DC2347"/>
                          </a:solidFill>
                          <a:latin typeface="Franklin Gothic Book" panose="020B0503020102020204" pitchFamily="34" charset="0"/>
                        </a:rPr>
                        <a:t>OR</a:t>
                      </a:r>
                      <a:r>
                        <a:rPr lang="en-US" sz="1200" i="0" baseline="0">
                          <a:solidFill>
                            <a:schemeClr val="tx1"/>
                          </a:solidFill>
                          <a:latin typeface="Franklin Gothic Book" panose="020B0503020102020204" pitchFamily="34" charset="0"/>
                        </a:rPr>
                        <a:t> Before/Instead of Breakfast But Still A Meal</a:t>
                      </a: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Must</a:t>
                      </a:r>
                      <a:r>
                        <a:rPr lang="en-US" sz="1200" i="0" baseline="0">
                          <a:solidFill>
                            <a:schemeClr val="tx1"/>
                          </a:solidFill>
                          <a:latin typeface="Franklin Gothic Book" panose="020B0503020102020204" pitchFamily="34" charset="0"/>
                        </a:rPr>
                        <a:t> be Alone </a:t>
                      </a: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359853"/>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FAMILY</a:t>
                      </a:r>
                      <a:r>
                        <a:rPr lang="en-US" sz="1100" b="0" baseline="0">
                          <a:solidFill>
                            <a:schemeClr val="tx1"/>
                          </a:solidFill>
                          <a:latin typeface="Franklin Gothic Book" panose="020B0503020102020204" pitchFamily="34" charset="0"/>
                        </a:rPr>
                        <a:t> BREAKFAST</a:t>
                      </a:r>
                      <a:endParaRPr lang="en-US" sz="1100" b="0">
                        <a:solidFill>
                          <a:schemeClr val="tx1"/>
                        </a:solidFill>
                        <a:latin typeface="Franklin Gothic Book" panose="020B0503020102020204" pitchFamily="34" charset="0"/>
                      </a:endParaRP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Breakfast </a:t>
                      </a:r>
                      <a:r>
                        <a:rPr lang="en-US" sz="1200" b="1" i="0">
                          <a:solidFill>
                            <a:srgbClr val="DC2347"/>
                          </a:solidFill>
                          <a:latin typeface="Franklin Gothic Book" panose="020B0503020102020204" pitchFamily="34" charset="0"/>
                        </a:rPr>
                        <a:t>OR</a:t>
                      </a:r>
                      <a:r>
                        <a:rPr lang="en-US" sz="1200" i="0" baseline="0">
                          <a:solidFill>
                            <a:schemeClr val="tx1"/>
                          </a:solidFill>
                          <a:latin typeface="Franklin Gothic Book" panose="020B0503020102020204" pitchFamily="34" charset="0"/>
                        </a:rPr>
                        <a:t> Before/Instead of Breakfast But Still A Meal</a:t>
                      </a: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Must be with Other(s)</a:t>
                      </a: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76019"/>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BREAKFAST</a:t>
                      </a:r>
                      <a:r>
                        <a:rPr lang="en-US" sz="1100" b="0" baseline="0">
                          <a:solidFill>
                            <a:schemeClr val="tx1"/>
                          </a:solidFill>
                          <a:latin typeface="Franklin Gothic Book" panose="020B0503020102020204" pitchFamily="34" charset="0"/>
                        </a:rPr>
                        <a:t> @ WORK / SCHOOL</a:t>
                      </a:r>
                      <a:endParaRPr lang="en-US" sz="1100" b="0">
                        <a:solidFill>
                          <a:schemeClr val="tx1"/>
                        </a:solidFill>
                        <a:latin typeface="Franklin Gothic Book" panose="020B0503020102020204" pitchFamily="34" charset="0"/>
                      </a:endParaRP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Breakfast </a:t>
                      </a:r>
                      <a:r>
                        <a:rPr lang="en-US" sz="1200" b="1" i="0">
                          <a:solidFill>
                            <a:srgbClr val="DC2347"/>
                          </a:solidFill>
                          <a:latin typeface="Franklin Gothic Book" panose="020B0503020102020204" pitchFamily="34" charset="0"/>
                        </a:rPr>
                        <a:t>OR</a:t>
                      </a:r>
                      <a:r>
                        <a:rPr lang="en-US" sz="1200" i="0" baseline="0">
                          <a:solidFill>
                            <a:schemeClr val="tx1"/>
                          </a:solidFill>
                          <a:latin typeface="Franklin Gothic Book" panose="020B0503020102020204" pitchFamily="34" charset="0"/>
                        </a:rPr>
                        <a:t> Before/Instead of Breakfast But Still A Meal</a:t>
                      </a: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Must be at Work</a:t>
                      </a:r>
                      <a:r>
                        <a:rPr lang="en-US" sz="1200" i="0" baseline="0">
                          <a:solidFill>
                            <a:schemeClr val="tx1"/>
                          </a:solidFill>
                          <a:latin typeface="Franklin Gothic Book" panose="020B0503020102020204" pitchFamily="34" charset="0"/>
                        </a:rPr>
                        <a:t> or School</a:t>
                      </a: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5235755"/>
                  </a:ext>
                </a:extLst>
              </a:tr>
              <a:tr h="310867">
                <a:tc>
                  <a:txBody>
                    <a:bodyPr/>
                    <a:lstStyle/>
                    <a:p>
                      <a:pPr marL="171450" marR="0" lvl="0" indent="-171450" algn="l" defTabSz="914400" rtl="0" eaLnBrk="1" fontAlgn="auto" latinLnBrk="0" hangingPunct="1">
                        <a:lnSpc>
                          <a:spcPct val="100000"/>
                        </a:lnSpc>
                        <a:spcBef>
                          <a:spcPct val="0"/>
                        </a:spcBef>
                        <a:spcAft>
                          <a:spcPct val="0"/>
                        </a:spcAft>
                        <a:buClr>
                          <a:srgbClr val="DC2347"/>
                        </a:buClr>
                        <a:buSzTx/>
                        <a:buFont typeface="Arial" panose="020B0604020202020204" pitchFamily="34" charset="0"/>
                        <a:buChar char="•"/>
                        <a:defRPr/>
                      </a:pPr>
                      <a:r>
                        <a:rPr lang="en-US" sz="1100" b="0" kern="1200">
                          <a:solidFill>
                            <a:schemeClr val="tx1"/>
                          </a:solidFill>
                          <a:latin typeface="Franklin Gothic Book" panose="020B0503020102020204" pitchFamily="34" charset="0"/>
                          <a:ea typeface="+mn-ea"/>
                          <a:cs typeface="+mn-cs"/>
                        </a:rPr>
                        <a:t>EARLY</a:t>
                      </a:r>
                      <a:r>
                        <a:rPr lang="en-US" sz="1100" b="0" kern="1200" baseline="0">
                          <a:solidFill>
                            <a:schemeClr val="tx1"/>
                          </a:solidFill>
                          <a:latin typeface="Franklin Gothic Book" panose="020B0503020102020204" pitchFamily="34" charset="0"/>
                          <a:ea typeface="+mn-ea"/>
                          <a:cs typeface="+mn-cs"/>
                        </a:rPr>
                        <a:t> MORNING BITE</a:t>
                      </a:r>
                      <a:endParaRPr lang="en-US" sz="1100" b="0" kern="1200">
                        <a:solidFill>
                          <a:schemeClr val="tx1"/>
                        </a:solidFill>
                        <a:latin typeface="Franklin Gothic Book" panose="020B0503020102020204" pitchFamily="34" charset="0"/>
                        <a:ea typeface="+mn-ea"/>
                        <a:cs typeface="+mn-cs"/>
                      </a:endParaRP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Before Breakfast/Instead of Breakfast And Not A Meal</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668452"/>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MID MORNING SNACK</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Between Breakfast and Lunch</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9824855"/>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LUNCH</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Lunch And Considered A Meal</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7236038"/>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LUNCH</a:t>
                      </a:r>
                      <a:r>
                        <a:rPr lang="en-US" sz="1100" b="0" baseline="0">
                          <a:solidFill>
                            <a:schemeClr val="tx1"/>
                          </a:solidFill>
                          <a:latin typeface="Franklin Gothic Book" panose="020B0503020102020204" pitchFamily="34" charset="0"/>
                        </a:rPr>
                        <a:t> ALTERNATIVE</a:t>
                      </a:r>
                      <a:endParaRPr lang="en-US" sz="1100" b="0">
                        <a:solidFill>
                          <a:schemeClr val="tx1"/>
                        </a:solidFill>
                        <a:latin typeface="Franklin Gothic Book" panose="020B0503020102020204" pitchFamily="34" charset="0"/>
                      </a:endParaRP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Instead of Lunch </a:t>
                      </a:r>
                      <a:r>
                        <a:rPr lang="en-US" sz="1200" b="1" i="0">
                          <a:solidFill>
                            <a:srgbClr val="DC2347"/>
                          </a:solidFill>
                          <a:latin typeface="Franklin Gothic Book" panose="020B0503020102020204" pitchFamily="34" charset="0"/>
                        </a:rPr>
                        <a:t>OR</a:t>
                      </a: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 Lunch But Not A Meal</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6322687"/>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AFTERNOON SNACK</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Between Lunch and Dinner</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808004"/>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AFTER WORK /</a:t>
                      </a:r>
                      <a:r>
                        <a:rPr lang="en-US" sz="1100" b="0" baseline="0">
                          <a:solidFill>
                            <a:schemeClr val="tx1"/>
                          </a:solidFill>
                          <a:latin typeface="Franklin Gothic Book" panose="020B0503020102020204" pitchFamily="34" charset="0"/>
                        </a:rPr>
                        <a:t> SCHOOL BITE</a:t>
                      </a:r>
                      <a:endParaRPr lang="en-US" sz="1100" b="0">
                        <a:solidFill>
                          <a:schemeClr val="tx1"/>
                        </a:solidFill>
                        <a:latin typeface="Franklin Gothic Book" panose="020B0503020102020204" pitchFamily="34" charset="0"/>
                      </a:endParaRP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Shortly After Work / School </a:t>
                      </a:r>
                      <a:r>
                        <a:rPr lang="en-US" sz="1200" b="1" i="0">
                          <a:solidFill>
                            <a:srgbClr val="DC2347"/>
                          </a:solidFill>
                          <a:latin typeface="Franklin Gothic Book" panose="020B0503020102020204" pitchFamily="34" charset="0"/>
                        </a:rPr>
                        <a:t>OR</a:t>
                      </a:r>
                      <a:r>
                        <a:rPr lang="en-US" sz="1200" i="0">
                          <a:solidFill>
                            <a:schemeClr val="tx1"/>
                          </a:solidFill>
                          <a:latin typeface="Franklin Gothic Book" panose="020B0503020102020204" pitchFamily="34" charset="0"/>
                        </a:rPr>
                        <a:t> Just Before Dinner/Appetizers</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2450896"/>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DINNER</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Dinner And Considered A Meal</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9571925"/>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DINNER ALTERNATIVE</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Instead of Dinner </a:t>
                      </a:r>
                      <a:r>
                        <a:rPr lang="en-US" sz="1200" b="1" i="0">
                          <a:solidFill>
                            <a:srgbClr val="DC2347"/>
                          </a:solidFill>
                          <a:latin typeface="Franklin Gothic Book" panose="020B0503020102020204" pitchFamily="34" charset="0"/>
                        </a:rPr>
                        <a:t>OR</a:t>
                      </a: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 Dinner But Not A Meal</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954485"/>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EVENING ME</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Immediately After Dinner </a:t>
                      </a:r>
                      <a:r>
                        <a:rPr lang="en-US" sz="1200" b="1" i="0">
                          <a:solidFill>
                            <a:srgbClr val="DC2347"/>
                          </a:solidFill>
                          <a:latin typeface="Franklin Gothic Book" panose="020B0503020102020204" pitchFamily="34" charset="0"/>
                        </a:rPr>
                        <a:t>OR</a:t>
                      </a: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 After Dinner,  In The Evening</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Must be Alone</a:t>
                      </a: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167617"/>
                  </a:ext>
                </a:extLst>
              </a:tr>
              <a:tr h="310867">
                <a:tc>
                  <a:txBody>
                    <a:bodyPr/>
                    <a:lstStyle/>
                    <a:p>
                      <a:pPr marL="171450" indent="-171450">
                        <a:buClr>
                          <a:srgbClr val="DC2347"/>
                        </a:buClr>
                        <a:buFont typeface="Arial" panose="020B0604020202020204" pitchFamily="34" charset="0"/>
                        <a:buChar char="•"/>
                      </a:pPr>
                      <a:r>
                        <a:rPr lang="en-US" sz="1100" b="0">
                          <a:solidFill>
                            <a:schemeClr val="tx1"/>
                          </a:solidFill>
                          <a:latin typeface="Franklin Gothic Book" panose="020B0503020102020204" pitchFamily="34" charset="0"/>
                        </a:rPr>
                        <a:t>EVENING</a:t>
                      </a:r>
                      <a:r>
                        <a:rPr lang="en-US" sz="1100" b="0" baseline="0">
                          <a:solidFill>
                            <a:schemeClr val="tx1"/>
                          </a:solidFill>
                          <a:latin typeface="Franklin Gothic Book" panose="020B0503020102020204" pitchFamily="34" charset="0"/>
                        </a:rPr>
                        <a:t> WE</a:t>
                      </a:r>
                      <a:endParaRPr lang="en-US" sz="1100" b="0">
                        <a:solidFill>
                          <a:schemeClr val="tx1"/>
                        </a:solidFill>
                        <a:latin typeface="Franklin Gothic Book" panose="020B0503020102020204" pitchFamily="34" charset="0"/>
                      </a:endParaRP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Immediately After Dinner </a:t>
                      </a:r>
                      <a:r>
                        <a:rPr lang="en-US" sz="1200" b="1" i="0">
                          <a:solidFill>
                            <a:srgbClr val="DC2347"/>
                          </a:solidFill>
                          <a:latin typeface="Franklin Gothic Book" panose="020B0503020102020204" pitchFamily="34" charset="0"/>
                        </a:rPr>
                        <a:t>OR</a:t>
                      </a: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 After Dinner,  In The Evening</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sz="1200" i="0">
                          <a:solidFill>
                            <a:schemeClr val="tx1"/>
                          </a:solidFill>
                          <a:latin typeface="Franklin Gothic Book" panose="020B0503020102020204" pitchFamily="34" charset="0"/>
                        </a:rPr>
                        <a:t>Must be with Other(s)</a:t>
                      </a: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6392238"/>
                  </a:ext>
                </a:extLst>
              </a:tr>
              <a:tr h="310867">
                <a:tc>
                  <a:txBody>
                    <a:bodyPr/>
                    <a:lstStyle/>
                    <a:p>
                      <a:pPr marL="171450" marR="0" lvl="0" indent="-171450" algn="l" defTabSz="914400" rtl="0" eaLnBrk="1" fontAlgn="auto" latinLnBrk="0" hangingPunct="1">
                        <a:lnSpc>
                          <a:spcPct val="100000"/>
                        </a:lnSpc>
                        <a:spcBef>
                          <a:spcPct val="0"/>
                        </a:spcBef>
                        <a:spcAft>
                          <a:spcPct val="0"/>
                        </a:spcAft>
                        <a:buClr>
                          <a:srgbClr val="DC2347"/>
                        </a:buClr>
                        <a:buSzTx/>
                        <a:buFont typeface="Arial" panose="020B0604020202020204" pitchFamily="34" charset="0"/>
                        <a:buChar char="•"/>
                        <a:defRPr/>
                      </a:pPr>
                      <a:r>
                        <a:rPr kumimoji="0" lang="en-US" sz="11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BEDTIME / LATE NIGHT SNACK</a:t>
                      </a:r>
                    </a:p>
                  </a:txBody>
                  <a:tcPr anchor="ctr">
                    <a:lnL w="12700" cap="flat" cmpd="sng" algn="ctr">
                      <a:noFill/>
                      <a:prstDash val="solid"/>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Before Going To Bed </a:t>
                      </a:r>
                      <a:r>
                        <a:rPr lang="en-US" sz="1200" b="1" i="0">
                          <a:solidFill>
                            <a:srgbClr val="DC2347"/>
                          </a:solidFill>
                          <a:latin typeface="Franklin Gothic Book" panose="020B0503020102020204" pitchFamily="34" charset="0"/>
                        </a:rPr>
                        <a:t>OR</a:t>
                      </a:r>
                      <a:r>
                        <a:rPr kumimoji="0" lang="en-US" sz="1200" b="0" i="0" u="none" strike="noStrike" kern="1200" cap="none" spc="0" normalizeH="0" baseline="0" noProof="0">
                          <a:ln>
                            <a:noFill/>
                          </a:ln>
                          <a:solidFill>
                            <a:schemeClr val="tx1"/>
                          </a:solidFill>
                          <a:effectLst/>
                          <a:uLnTx/>
                          <a:uFillTx/>
                          <a:latin typeface="Franklin Gothic Book" panose="020B0503020102020204" pitchFamily="34" charset="0"/>
                          <a:ea typeface="+mn-ea"/>
                          <a:cs typeface="+mn-cs"/>
                        </a:rPr>
                        <a:t> Middle Of The Night</a:t>
                      </a:r>
                    </a:p>
                  </a:txBody>
                  <a:tcPr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200" i="0">
                        <a:solidFill>
                          <a:schemeClr val="tx1"/>
                        </a:solidFill>
                        <a:latin typeface="Franklin Gothic Book" panose="020B0503020102020204" pitchFamily="34" charset="0"/>
                      </a:endParaRPr>
                    </a:p>
                  </a:txBody>
                  <a:tcPr anchor="ctr">
                    <a:lnL w="9525" cap="flat" cmpd="sng" algn="ctr">
                      <a:noFill/>
                      <a:prstDash val="dot"/>
                      <a:round/>
                      <a:headEnd type="none" w="med" len="med"/>
                      <a:tailEnd type="none" w="med" len="med"/>
                    </a:lnL>
                    <a:lnR w="12700" cmpd="sng">
                      <a:noFill/>
                    </a:lnR>
                    <a:lnT w="9525" cap="flat" cmpd="sng" algn="ctr">
                      <a:solidFill>
                        <a:schemeClr val="bg1">
                          <a:lumMod val="75000"/>
                        </a:schemeClr>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731007"/>
                  </a:ext>
                </a:extLst>
              </a:tr>
            </a:tbl>
          </a:graphicData>
        </a:graphic>
      </p:graphicFrame>
      <p:pic>
        <p:nvPicPr>
          <p:cNvPr id="6" name="Picture 5">
            <a:extLst>
              <a:ext uri="{FF2B5EF4-FFF2-40B4-BE49-F238E27FC236}">
                <a16:creationId xmlns:a16="http://schemas.microsoft.com/office/drawing/2014/main" id="{F2AB6569-EC06-3A45-8C16-879A53B4F299}"/>
              </a:ext>
            </a:extLst>
          </p:cNvPr>
          <p:cNvPicPr/>
          <p:nvPr/>
        </p:nvPicPr>
        <p:blipFill>
          <a:blip r:embed="rId3">
            <a:extLst>
              <a:ext uri="{28A0092B-C50C-407E-A947-70E740481C1C}">
                <a14:useLocalDpi xmlns:a14="http://schemas.microsoft.com/office/drawing/2010/main"/>
              </a:ext>
            </a:extLst>
          </a:blip>
          <a:stretch>
            <a:fillRect/>
          </a:stretch>
        </p:blipFill>
        <p:spPr>
          <a:xfrm rot="5400000">
            <a:off x="301668" y="3584207"/>
            <a:ext cx="5768117" cy="45719"/>
          </a:xfrm>
          <a:prstGeom prst="rect">
            <a:avLst/>
          </a:prstGeom>
        </p:spPr>
      </p:pic>
      <p:pic>
        <p:nvPicPr>
          <p:cNvPr id="7" name="Picture 6">
            <a:extLst>
              <a:ext uri="{FF2B5EF4-FFF2-40B4-BE49-F238E27FC236}">
                <a16:creationId xmlns:a16="http://schemas.microsoft.com/office/drawing/2014/main" id="{47E1FF15-718D-3D45-9800-35A31FC19920}"/>
              </a:ext>
            </a:extLst>
          </p:cNvPr>
          <p:cNvPicPr/>
          <p:nvPr/>
        </p:nvPicPr>
        <p:blipFill>
          <a:blip r:embed="rId3">
            <a:extLst>
              <a:ext uri="{28A0092B-C50C-407E-A947-70E740481C1C}">
                <a14:useLocalDpi xmlns:a14="http://schemas.microsoft.com/office/drawing/2010/main"/>
              </a:ext>
            </a:extLst>
          </a:blip>
          <a:stretch>
            <a:fillRect/>
          </a:stretch>
        </p:blipFill>
        <p:spPr>
          <a:xfrm rot="5400000">
            <a:off x="5597238" y="3584206"/>
            <a:ext cx="5768118" cy="45721"/>
          </a:xfrm>
          <a:prstGeom prst="rect">
            <a:avLst/>
          </a:prstGeom>
        </p:spPr>
      </p:pic>
      <p:pic>
        <p:nvPicPr>
          <p:cNvPr id="8" name="Picture 7">
            <a:extLst>
              <a:ext uri="{FF2B5EF4-FFF2-40B4-BE49-F238E27FC236}">
                <a16:creationId xmlns:a16="http://schemas.microsoft.com/office/drawing/2014/main" id="{60723A86-B4B5-6746-82F0-7C35AE2C243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09699" y="551126"/>
            <a:ext cx="987766" cy="987766"/>
          </a:xfrm>
          <a:prstGeom prst="rect">
            <a:avLst/>
          </a:prstGeom>
        </p:spPr>
      </p:pic>
      <p:pic>
        <p:nvPicPr>
          <p:cNvPr id="9" name="Picture 8">
            <a:extLst>
              <a:ext uri="{FF2B5EF4-FFF2-40B4-BE49-F238E27FC236}">
                <a16:creationId xmlns:a16="http://schemas.microsoft.com/office/drawing/2014/main" id="{37A7F2EB-7167-AB44-94AF-79FA9F47FA8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5462" y="551126"/>
            <a:ext cx="987766" cy="987766"/>
          </a:xfrm>
          <a:prstGeom prst="rect">
            <a:avLst/>
          </a:prstGeom>
        </p:spPr>
      </p:pic>
      <p:sp>
        <p:nvSpPr>
          <p:cNvPr id="3" name="Slide Number Placeholder 2">
            <a:extLst>
              <a:ext uri="{FF2B5EF4-FFF2-40B4-BE49-F238E27FC236}">
                <a16:creationId xmlns:a16="http://schemas.microsoft.com/office/drawing/2014/main" id="{1700B8DB-F47A-44E3-B876-BEEB9F838A71}"/>
              </a:ext>
            </a:extLst>
          </p:cNvPr>
          <p:cNvSpPr>
            <a:spLocks noGrp="1"/>
          </p:cNvSpPr>
          <p:nvPr>
            <p:ph type="sldNum" sz="quarter" idx="4"/>
          </p:nvPr>
        </p:nvSpPr>
        <p:spPr/>
        <p:txBody>
          <a:bodyPr/>
          <a:lstStyle/>
          <a:p>
            <a:fld id="{A26DCA39-FE7E-4B33-9419-C9BB65BD885E}" type="slidenum">
              <a:rPr lang="en-US" smtClean="0"/>
              <a:pPr/>
              <a:t>24</a:t>
            </a:fld>
            <a:endParaRPr lang="en-US" dirty="0"/>
          </a:p>
        </p:txBody>
      </p:sp>
    </p:spTree>
    <p:extLst>
      <p:ext uri="{BB962C8B-B14F-4D97-AF65-F5344CB8AC3E}">
        <p14:creationId xmlns:p14="http://schemas.microsoft.com/office/powerpoint/2010/main" val="118174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Questionnaire Information</a:t>
            </a:r>
          </a:p>
        </p:txBody>
      </p:sp>
      <p:graphicFrame>
        <p:nvGraphicFramePr>
          <p:cNvPr id="2" name="Table 1"/>
          <p:cNvGraphicFramePr>
            <a:graphicFrameLocks noGrp="1"/>
          </p:cNvGraphicFramePr>
          <p:nvPr/>
        </p:nvGraphicFramePr>
        <p:xfrm>
          <a:off x="4818187" y="735229"/>
          <a:ext cx="7114518" cy="5677443"/>
        </p:xfrm>
        <a:graphic>
          <a:graphicData uri="http://schemas.openxmlformats.org/drawingml/2006/table">
            <a:tbl>
              <a:tblPr bandRow="1">
                <a:tableStyleId>{8EC20E35-A176-4012-BC5E-935CFFF8708E}</a:tableStyleId>
              </a:tblPr>
              <a:tblGrid>
                <a:gridCol w="7114518">
                  <a:extLst>
                    <a:ext uri="{9D8B030D-6E8A-4147-A177-3AD203B41FA5}">
                      <a16:colId xmlns:a16="http://schemas.microsoft.com/office/drawing/2014/main" val="256141733"/>
                    </a:ext>
                  </a:extLst>
                </a:gridCol>
              </a:tblGrid>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Breakfast Food (prepared by/for you): (e.g.,  Eggs,  Meat (Bacon,  Sausage,  Ham),  Meat Substitutes (Veggie bacon,  sausage),  Sandwiches,  French Toast,  Pancakes,  Waffles,  etc.))</a:t>
                      </a:r>
                      <a:endParaRPr lang="en-US" sz="1000" b="0" i="0" u="none" strike="noStrike">
                        <a:solidFill>
                          <a:srgbClr val="262626"/>
                        </a:solidFill>
                        <a:effectLst/>
                        <a:latin typeface="Franklin Gothic Book" panose="020B0503020102020204" pitchFamily="34" charset="0"/>
                      </a:endParaRPr>
                    </a:p>
                  </a:txBody>
                  <a:tcPr marR="18288" marT="18288" marB="18288" anchor="ctr">
                    <a:lnL>
                      <a:noFill/>
                    </a:lnL>
                    <a:lnR>
                      <a:noFill/>
                    </a:lnR>
                    <a:lnT w="25400" cmpd="sng">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72085502"/>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Packaged Frozen Ready-to-Eat Breakfast Food: (e.g.,  Breakfast Sandwiches,  French Toast,  Pancakes,  Waffles,  Toaster Strudels,  etc.)</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58724399"/>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Cereals,  Muesli,  Granola,  Oatmeal,  Oats (Hot or Cold)  </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2336759"/>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Bread,  Toast,  Bakery,  Breakfast Pastries,  Toaster Pastries (e.g.,  Bagels,  Muffins,  Donuts,  Croissants,  Danishes,  Coffee Cakes)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5534539"/>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Yogurt and Cheese</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4911966"/>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Fruits and Vegetables (fresh/raw,  in juice,  cooked)</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2736762"/>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Salty or Savory Snacks (e.g.,  Rice/Soy Cakes/Snacks,  Rice Crackers,  Chips (of any kind),  Cheese Puffs,  Pretzels,  Popcorn,  Snack Mixes,  Cracker Chips,  Pork Rinds)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69706870"/>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Meat Snack/Jerky</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9587854"/>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Nuts,  Seeds,  Trail Mixes,  Roasted Chickpeas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83627634"/>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Crackers/Savory Biscuits,  Crispbreads,  Rusk</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47603923"/>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Cookies/Sweet Biscuits </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894804"/>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Bars or Bites (e.g.,  Cereal Bars,  Granola Bars,  Sport Bars,  Weight Management Bars,  Protein Bars or Bites,  Marshmallow Treat Bars,  etc.)</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40026103"/>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Sweets,  Chocolates,  Candy,  Gum/Mints,  Fruit Snacks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2214273"/>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Dessert Items/Snacks (Gelatin,  Pudding,  Custard,  Rice Pudding,  Tapioca,  Ice Cream,  Frozen Yogurt,  Sherbet/Sorbet,  Popsicles,  Frozen Fruit Bars)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27502084"/>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Sweet Baked Dessert-Like Items (e.g.,  Cake,  Pie,  Cupcakes,  Brownies,  Snack Cakes,  Snack Fruit Pies,  Biscotti,  Tea Cakes,  etc.)</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8774600"/>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Packaged Frozen Ready-to-Eat Appetizers and Entrees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5044065"/>
                  </a:ext>
                </a:extLst>
              </a:tr>
              <a:tr h="347749">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Main Meal Foods (prepared by/for you): (e.g.,  Meats,  Meat Substitutes (e.g.,  Veggie Burgers,  Chik’n,  etc.),  Soups,  Salads,  Sandwiches,  Burritos/Wraps,  Potatoes/French Fries,  Pizza,  Pasta,  Beans,  Appetizers,  etc.)</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8425252"/>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Traditional Mexican Foods/Snacks (Mexico only)</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5902152"/>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Traditional Brazilian Foods/Snacks (Brazil only)</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5104908"/>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Meal Replacement Drinks/Nutritional Drinks/Smoothies/Smoothie Bowls/Shakes</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4660403"/>
                  </a:ext>
                </a:extLst>
              </a:tr>
              <a:tr h="222727">
                <a:tc>
                  <a:txBody>
                    <a:bodyPr/>
                    <a:lstStyle/>
                    <a:p>
                      <a:pPr marL="171450" indent="-171450" algn="l" fontAlgn="t">
                        <a:buClr>
                          <a:srgbClr val="DC2347"/>
                        </a:buClr>
                        <a:buSzPct val="130000"/>
                        <a:buFont typeface="Arial" panose="020B0604020202020204" pitchFamily="34" charset="0"/>
                        <a:buChar char="•"/>
                      </a:pPr>
                      <a:r>
                        <a:rPr lang="en-US" sz="1000" u="none" strike="noStrike">
                          <a:effectLst/>
                          <a:latin typeface="Franklin Gothic Book" panose="020B0503020102020204" pitchFamily="34" charset="0"/>
                        </a:rPr>
                        <a:t>Any Beverage (other than a Meal Replacement Drink/Nutritional Drink/Smoothie/Shake)</a:t>
                      </a:r>
                      <a:endParaRPr lang="en-US" sz="1000" b="0" i="0" u="none" strike="noStrike">
                        <a:solidFill>
                          <a:srgbClr val="000000"/>
                        </a:solidFill>
                        <a:effectLst/>
                        <a:latin typeface="Franklin Gothic Book" panose="020B0503020102020204" pitchFamily="34" charset="0"/>
                      </a:endParaRPr>
                    </a:p>
                  </a:txBody>
                  <a:tcPr marR="18288" marT="18288" marB="18288"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5882008"/>
                  </a:ext>
                </a:extLst>
              </a:tr>
            </a:tbl>
          </a:graphicData>
        </a:graphic>
      </p:graphicFrame>
      <p:sp>
        <p:nvSpPr>
          <p:cNvPr id="7" name="Title 1"/>
          <p:cNvSpPr txBox="1"/>
          <p:nvPr/>
        </p:nvSpPr>
        <p:spPr>
          <a:xfrm>
            <a:off x="4818185" y="222764"/>
            <a:ext cx="7114518" cy="416998"/>
          </a:xfrm>
          <a:prstGeom prst="rect">
            <a:avLst/>
          </a:prstGeom>
          <a:solidFill>
            <a:schemeClr val="bg1">
              <a:lumMod val="85000"/>
            </a:schemeClr>
          </a:solid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Franklin Gothic Medium Cond"/>
                <a:ea typeface="+mj-ea"/>
                <a:cs typeface="+mj-cs"/>
              </a:rPr>
              <a:t>SURVEY CATEGORY DESCRIPTIONS</a:t>
            </a:r>
          </a:p>
        </p:txBody>
      </p:sp>
      <p:sp>
        <p:nvSpPr>
          <p:cNvPr id="8" name="Title 1"/>
          <p:cNvSpPr txBox="1"/>
          <p:nvPr/>
        </p:nvSpPr>
        <p:spPr>
          <a:xfrm>
            <a:off x="466926" y="985980"/>
            <a:ext cx="4025943" cy="9946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1400" b="0" i="0" u="none" strike="noStrike" kern="1200" cap="none" spc="0" normalizeH="0" baseline="0" noProof="0">
                <a:ln>
                  <a:noFill/>
                </a:ln>
                <a:solidFill>
                  <a:schemeClr val="tx1"/>
                </a:solidFill>
                <a:effectLst/>
                <a:uLnTx/>
                <a:uFillTx/>
                <a:latin typeface="Franklin Gothic Book" panose="020B0503020102020204" pitchFamily="34" charset="0"/>
              </a:rPr>
              <a:t>The category definitions provided to respondents are shown on the right.  For more information on any of the below items,  please use the link to the master questionnaire document.</a:t>
            </a:r>
          </a:p>
        </p:txBody>
      </p:sp>
      <p:sp>
        <p:nvSpPr>
          <p:cNvPr id="3" name="Rectangle 2"/>
          <p:cNvSpPr/>
          <p:nvPr/>
        </p:nvSpPr>
        <p:spPr>
          <a:xfrm>
            <a:off x="630114" y="4266101"/>
            <a:ext cx="1533138" cy="1109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Title 1">
            <a:extLst>
              <a:ext uri="{FF2B5EF4-FFF2-40B4-BE49-F238E27FC236}">
                <a16:creationId xmlns:a16="http://schemas.microsoft.com/office/drawing/2014/main" id="{AFE7DC57-0037-2547-8CA2-1BD54A625E9E}"/>
              </a:ext>
            </a:extLst>
          </p:cNvPr>
          <p:cNvSpPr txBox="1"/>
          <p:nvPr/>
        </p:nvSpPr>
        <p:spPr>
          <a:xfrm>
            <a:off x="466926" y="1864013"/>
            <a:ext cx="3674251" cy="1630781"/>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285750" lvl="0" indent="-285750">
              <a:lnSpc>
                <a:spcPct val="150000"/>
              </a:lnSpc>
              <a:buClr>
                <a:srgbClr val="DC2347"/>
              </a:buClr>
              <a:buFont typeface="Arial" panose="020B0604020202020204" pitchFamily="34" charset="0"/>
              <a:buChar char="•"/>
              <a:defRPr/>
            </a:pPr>
            <a:r>
              <a:rPr lang="en-US" sz="1400">
                <a:solidFill>
                  <a:schemeClr val="tx1"/>
                </a:solidFill>
                <a:latin typeface="Franklin Gothic Book" panose="020B0503020102020204" pitchFamily="34" charset="0"/>
              </a:rPr>
              <a:t>Question wording</a:t>
            </a:r>
          </a:p>
          <a:p>
            <a:pPr marL="285750" lvl="0" indent="-285750">
              <a:lnSpc>
                <a:spcPct val="150000"/>
              </a:lnSpc>
              <a:buClr>
                <a:srgbClr val="DC2347"/>
              </a:buClr>
              <a:buFont typeface="Arial" panose="020B0604020202020204" pitchFamily="34" charset="0"/>
              <a:buChar char="•"/>
              <a:defRPr/>
            </a:pPr>
            <a:r>
              <a:rPr lang="en-US" sz="1400">
                <a:solidFill>
                  <a:schemeClr val="tx1"/>
                </a:solidFill>
                <a:latin typeface="Franklin Gothic Book" panose="020B0503020102020204" pitchFamily="34" charset="0"/>
              </a:rPr>
              <a:t>Item lists</a:t>
            </a:r>
          </a:p>
          <a:p>
            <a:pPr marL="285750" lvl="0" indent="-285750">
              <a:lnSpc>
                <a:spcPct val="150000"/>
              </a:lnSpc>
              <a:buClr>
                <a:srgbClr val="DC2347"/>
              </a:buClr>
              <a:buFont typeface="Arial" panose="020B0604020202020204" pitchFamily="34" charset="0"/>
              <a:buChar char="•"/>
              <a:defRPr/>
            </a:pPr>
            <a:r>
              <a:rPr lang="en-US" sz="1400">
                <a:solidFill>
                  <a:schemeClr val="tx1"/>
                </a:solidFill>
                <a:latin typeface="Franklin Gothic Book" panose="020B0503020102020204" pitchFamily="34" charset="0"/>
              </a:rPr>
              <a:t>Brands lists</a:t>
            </a:r>
          </a:p>
          <a:p>
            <a:pPr marL="285750" lvl="0" indent="-285750">
              <a:lnSpc>
                <a:spcPct val="150000"/>
              </a:lnSpc>
              <a:buClr>
                <a:srgbClr val="DC2347"/>
              </a:buClr>
              <a:buFont typeface="Arial" panose="020B0604020202020204" pitchFamily="34" charset="0"/>
              <a:buChar char="•"/>
              <a:defRPr/>
            </a:pPr>
            <a:r>
              <a:rPr lang="en-US" sz="1400">
                <a:solidFill>
                  <a:schemeClr val="tx1"/>
                </a:solidFill>
                <a:latin typeface="Franklin Gothic Book" panose="020B0503020102020204" pitchFamily="34" charset="0"/>
              </a:rPr>
              <a:t>Channel and retailer lists</a:t>
            </a:r>
          </a:p>
        </p:txBody>
      </p:sp>
      <p:sp>
        <p:nvSpPr>
          <p:cNvPr id="17" name="Title 1">
            <a:extLst>
              <a:ext uri="{FF2B5EF4-FFF2-40B4-BE49-F238E27FC236}">
                <a16:creationId xmlns:a16="http://schemas.microsoft.com/office/drawing/2014/main" id="{99C50251-F880-48BF-AFF6-43274F022E15}"/>
              </a:ext>
            </a:extLst>
          </p:cNvPr>
          <p:cNvSpPr txBox="1"/>
          <p:nvPr/>
        </p:nvSpPr>
        <p:spPr>
          <a:xfrm>
            <a:off x="3578992" y="6597170"/>
            <a:ext cx="5228144" cy="28808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900" b="0" i="0" u="none" strike="noStrike" kern="1200" cap="none" spc="0" normalizeH="0" baseline="0" noProof="0">
                <a:ln>
                  <a:noFill/>
                </a:ln>
                <a:solidFill>
                  <a:prstClr val="black">
                    <a:lumMod val="50000"/>
                    <a:lumOff val="50000"/>
                  </a:prstClr>
                </a:solidFill>
                <a:effectLst/>
                <a:uLnTx/>
                <a:uFillTx/>
                <a:latin typeface="Arial"/>
                <a:ea typeface="+mj-ea"/>
                <a:cs typeface="+mj-cs"/>
              </a:rPr>
              <a:t>^Not all categories are included for every country</a:t>
            </a:r>
          </a:p>
        </p:txBody>
      </p:sp>
      <p:sp>
        <p:nvSpPr>
          <p:cNvPr id="9" name="Slide Number Placeholder 8">
            <a:extLst>
              <a:ext uri="{FF2B5EF4-FFF2-40B4-BE49-F238E27FC236}">
                <a16:creationId xmlns:a16="http://schemas.microsoft.com/office/drawing/2014/main" id="{876B4D66-DEB2-41EA-B928-A4E34A0340EE}"/>
              </a:ext>
            </a:extLst>
          </p:cNvPr>
          <p:cNvSpPr>
            <a:spLocks noGrp="1"/>
          </p:cNvSpPr>
          <p:nvPr>
            <p:ph type="sldNum" sz="quarter" idx="4"/>
          </p:nvPr>
        </p:nvSpPr>
        <p:spPr/>
        <p:txBody>
          <a:bodyPr/>
          <a:lstStyle/>
          <a:p>
            <a:fld id="{A26DCA39-FE7E-4B33-9419-C9BB65BD885E}" type="slidenum">
              <a:rPr lang="en-US" smtClean="0"/>
              <a:pPr/>
              <a:t>25</a:t>
            </a:fld>
            <a:endParaRPr lang="en-US" dirty="0"/>
          </a:p>
        </p:txBody>
      </p:sp>
    </p:spTree>
    <p:extLst>
      <p:ext uri="{BB962C8B-B14F-4D97-AF65-F5344CB8AC3E}">
        <p14:creationId xmlns:p14="http://schemas.microsoft.com/office/powerpoint/2010/main" val="1579792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92608" y="671222"/>
          <a:ext cx="11640096" cy="5687687"/>
        </p:xfrm>
        <a:graphic>
          <a:graphicData uri="http://schemas.openxmlformats.org/drawingml/2006/table">
            <a:tbl>
              <a:tblPr bandRow="1">
                <a:tableStyleId>{85BE263C-DBD7-4A20-BB59-AAB30ACAA65A}</a:tableStyleId>
              </a:tblPr>
              <a:tblGrid>
                <a:gridCol w="1737360">
                  <a:extLst>
                    <a:ext uri="{9D8B030D-6E8A-4147-A177-3AD203B41FA5}">
                      <a16:colId xmlns:a16="http://schemas.microsoft.com/office/drawing/2014/main" val="4041203455"/>
                    </a:ext>
                  </a:extLst>
                </a:gridCol>
                <a:gridCol w="9902736">
                  <a:extLst>
                    <a:ext uri="{9D8B030D-6E8A-4147-A177-3AD203B41FA5}">
                      <a16:colId xmlns:a16="http://schemas.microsoft.com/office/drawing/2014/main" val="256141733"/>
                    </a:ext>
                  </a:extLst>
                </a:gridCol>
              </a:tblGrid>
              <a:tr h="293325">
                <a:tc>
                  <a:txBody>
                    <a:bodyPr/>
                    <a:lstStyle/>
                    <a:p>
                      <a:pPr marL="0" lvl="0" indent="0" algn="l" defTabSz="914400" rtl="0" eaLnBrk="1" fontAlgn="ctr" latinLnBrk="0" hangingPunct="1">
                        <a:buFont typeface="+mj-lt"/>
                        <a:buNone/>
                      </a:pPr>
                      <a:r>
                        <a:rPr lang="en-US" sz="900" u="none" strike="noStrike" kern="1200" dirty="0">
                          <a:effectLst/>
                        </a:rPr>
                        <a:t>Prepared Breakfast Foods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lnT w="12700" cap="flat" cmpd="sng" algn="ctr">
                      <a:noFill/>
                      <a:prstDash val="solid"/>
                      <a:round/>
                      <a:headEnd type="none" w="med" len="med"/>
                      <a:tailEnd type="none" w="med" len="med"/>
                    </a:lnT>
                  </a:tcPr>
                </a:tc>
                <a:tc>
                  <a:txBody>
                    <a:bodyPr/>
                    <a:lstStyle/>
                    <a:p>
                      <a:pPr marL="171450" indent="-171450" algn="l" fontAlgn="t">
                        <a:buClr>
                          <a:srgbClr val="DC2347"/>
                        </a:buClr>
                        <a:buSzPct val="130000"/>
                        <a:buFont typeface="Arial" panose="020B0604020202020204" pitchFamily="34" charset="0"/>
                        <a:buChar char="•"/>
                      </a:pPr>
                      <a:r>
                        <a:rPr lang="en-US" sz="900" u="none" strike="noStrike" dirty="0">
                          <a:effectLst/>
                        </a:rPr>
                        <a:t>Eggs, Meat (Bacon, Sausage, Ham), Meat Substitutes (Veggie bacon, sausage), Sandwiches, French Toast, Pancakes, Waffles, etc.</a:t>
                      </a:r>
                      <a:endParaRPr lang="en-US" sz="900" u="none" strike="noStrike" dirty="0">
                        <a:effectLst/>
                        <a:latin typeface="Franklin Gothic Book" panose="020B0503020102020204" pitchFamily="34" charset="0"/>
                      </a:endParaRPr>
                    </a:p>
                  </a:txBody>
                  <a:tcPr marR="18288" marT="18288" marB="18288" anchor="ctr">
                    <a:lnT w="12700" cap="flat" cmpd="sng" algn="ctr">
                      <a:noFill/>
                      <a:prstDash val="solid"/>
                      <a:round/>
                      <a:headEnd type="none" w="med" len="med"/>
                      <a:tailEnd type="none" w="med" len="med"/>
                    </a:lnT>
                  </a:tcPr>
                </a:tc>
                <a:extLst>
                  <a:ext uri="{0D108BD9-81ED-4DB2-BD59-A6C34878D82A}">
                    <a16:rowId xmlns:a16="http://schemas.microsoft.com/office/drawing/2014/main" val="2072085502"/>
                  </a:ext>
                </a:extLst>
              </a:tr>
              <a:tr h="293325">
                <a:tc>
                  <a:txBody>
                    <a:bodyPr/>
                    <a:lstStyle/>
                    <a:p>
                      <a:pPr marL="0" lvl="0" indent="0" algn="l" defTabSz="914400" rtl="0" eaLnBrk="1" fontAlgn="ctr" latinLnBrk="0" hangingPunct="1">
                        <a:buFont typeface="+mj-lt"/>
                        <a:buNone/>
                      </a:pPr>
                      <a:r>
                        <a:rPr lang="en-US" sz="900" u="none" strike="noStrike" kern="1200" dirty="0">
                          <a:effectLst/>
                        </a:rPr>
                        <a:t>Frozen Breakfast Food</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u="none" strike="noStrike" dirty="0">
                          <a:effectLst/>
                        </a:rPr>
                        <a:t>Packaged Frozen Ready-to-Eat Breakfast Food: e.g., Breakfast Sandwiches, French Toast, Pancakes, Waffles, Toaster Strudels, etc.</a:t>
                      </a:r>
                      <a:endParaRPr lang="en-US" sz="900" u="none" strike="noStrike" dirty="0">
                        <a:effectLst/>
                        <a:latin typeface="Franklin Gothic Book" panose="020B0503020102020204" pitchFamily="34" charset="0"/>
                      </a:endParaRPr>
                    </a:p>
                  </a:txBody>
                  <a:tcPr marR="18288" marT="18288" marB="18288" anchor="ctr"/>
                </a:tc>
                <a:extLst>
                  <a:ext uri="{0D108BD9-81ED-4DB2-BD59-A6C34878D82A}">
                    <a16:rowId xmlns:a16="http://schemas.microsoft.com/office/drawing/2014/main" val="3858724399"/>
                  </a:ext>
                </a:extLst>
              </a:tr>
              <a:tr h="236356">
                <a:tc>
                  <a:txBody>
                    <a:bodyPr/>
                    <a:lstStyle/>
                    <a:p>
                      <a:pPr marL="0" lvl="0" indent="0" algn="l" defTabSz="914400" rtl="0" eaLnBrk="1" fontAlgn="ctr" latinLnBrk="0" hangingPunct="1">
                        <a:buFont typeface="+mj-lt"/>
                        <a:buNone/>
                      </a:pPr>
                      <a:r>
                        <a:rPr lang="en-US" sz="900" u="none" strike="noStrike" kern="1200" dirty="0">
                          <a:effectLst/>
                        </a:rPr>
                        <a:t>From the Griddle</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fontAlgn="t">
                        <a:buClr>
                          <a:srgbClr val="DC2347"/>
                        </a:buClr>
                        <a:buSzPct val="130000"/>
                        <a:buFont typeface="Arial" panose="020B0604020202020204" pitchFamily="34" charset="0"/>
                        <a:buChar char="•"/>
                      </a:pPr>
                      <a:r>
                        <a:rPr lang="de-DE" sz="900" u="none" strike="noStrike" dirty="0">
                          <a:effectLst/>
                        </a:rPr>
                        <a:t>Frozen Pancakes, Frozen Waffles, Frozen French Toast</a:t>
                      </a:r>
                      <a:endParaRPr lang="de-DE" sz="900" u="none" strike="noStrike" dirty="0">
                        <a:effectLst/>
                        <a:latin typeface="Franklin Gothic Book" panose="020B0503020102020204" pitchFamily="34" charset="0"/>
                      </a:endParaRPr>
                    </a:p>
                  </a:txBody>
                  <a:tcPr marR="18288" marT="18288" marB="18288" anchor="ctr"/>
                </a:tc>
                <a:extLst>
                  <a:ext uri="{0D108BD9-81ED-4DB2-BD59-A6C34878D82A}">
                    <a16:rowId xmlns:a16="http://schemas.microsoft.com/office/drawing/2014/main" val="942336759"/>
                  </a:ext>
                </a:extLst>
              </a:tr>
              <a:tr h="293325">
                <a:tc>
                  <a:txBody>
                    <a:bodyPr/>
                    <a:lstStyle/>
                    <a:p>
                      <a:pPr marL="0" lvl="0" indent="0" algn="l" defTabSz="914400" rtl="0" eaLnBrk="1" fontAlgn="ctr" latinLnBrk="0" hangingPunct="1">
                        <a:buFont typeface="+mj-lt"/>
                        <a:buNone/>
                      </a:pPr>
                      <a:r>
                        <a:rPr lang="en-US" sz="900" u="none" strike="noStrike" kern="1200" dirty="0">
                          <a:effectLst/>
                        </a:rPr>
                        <a:t>Frozen Waffles/Pancakes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de-DE" sz="900" u="none" strike="noStrike" kern="1200" dirty="0">
                          <a:effectLst/>
                        </a:rPr>
                        <a:t>Frozen Pancakes, Frozen Waffles</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45534539"/>
                  </a:ext>
                </a:extLst>
              </a:tr>
              <a:tr h="236356">
                <a:tc>
                  <a:txBody>
                    <a:bodyPr/>
                    <a:lstStyle/>
                    <a:p>
                      <a:pPr marL="0" lvl="0" indent="0" algn="l" defTabSz="914400" rtl="0" eaLnBrk="1" fontAlgn="ctr" latinLnBrk="0" hangingPunct="1">
                        <a:buFont typeface="+mj-lt"/>
                        <a:buNone/>
                      </a:pPr>
                      <a:r>
                        <a:rPr lang="en-US" sz="900" u="none" strike="noStrike" kern="1200" dirty="0">
                          <a:effectLst/>
                        </a:rPr>
                        <a:t>Frozen/</a:t>
                      </a:r>
                      <a:r>
                        <a:rPr lang="en-US" sz="900" u="none" strike="noStrike" kern="1200" dirty="0" err="1">
                          <a:effectLst/>
                        </a:rPr>
                        <a:t>Refrig</a:t>
                      </a:r>
                      <a:r>
                        <a:rPr lang="en-US" sz="900" u="none" strike="noStrike" kern="1200" dirty="0">
                          <a:effectLst/>
                        </a:rPr>
                        <a:t> Veggie</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IN" sz="900" u="none" strike="noStrike" dirty="0">
                          <a:effectLst/>
                        </a:rPr>
                        <a:t>Breakfast Meat Alternative Sausage (Veggie, Soy-Based), Breakfast Meat Alternative Bacon (Veggie, Soy-Based), Breakfast Meat Alternative (All others), Meat Alternative Burger (Veggie,  Soy-Based), Meat Alternative </a:t>
                      </a:r>
                      <a:r>
                        <a:rPr lang="en-IN" sz="900" u="none" strike="noStrike" dirty="0" err="1">
                          <a:effectLst/>
                        </a:rPr>
                        <a:t>Chik'n</a:t>
                      </a:r>
                      <a:r>
                        <a:rPr lang="en-IN" sz="900" u="none" strike="noStrike" dirty="0">
                          <a:effectLst/>
                        </a:rPr>
                        <a:t> (Veggie, Soy-Based), Meat Alternative (Tofu, All others)</a:t>
                      </a:r>
                      <a:endParaRPr lang="en-IN" sz="900" b="0" i="0" u="none" strike="noStrike" dirty="0">
                        <a:solidFill>
                          <a:srgbClr val="000000"/>
                        </a:solidFill>
                        <a:effectLst/>
                        <a:latin typeface="Franklin Gothic Book" panose="020B0503020102020204" pitchFamily="34" charset="0"/>
                      </a:endParaRPr>
                    </a:p>
                  </a:txBody>
                  <a:tcPr marR="18288" marT="18288" marB="18288" anchor="ctr"/>
                </a:tc>
                <a:extLst>
                  <a:ext uri="{0D108BD9-81ED-4DB2-BD59-A6C34878D82A}">
                    <a16:rowId xmlns:a16="http://schemas.microsoft.com/office/drawing/2014/main" val="2264911966"/>
                  </a:ext>
                </a:extLst>
              </a:tr>
              <a:tr h="271809">
                <a:tc>
                  <a:txBody>
                    <a:bodyPr/>
                    <a:lstStyle/>
                    <a:p>
                      <a:pPr marL="0" lvl="0" indent="0" algn="l" defTabSz="914400" rtl="0" eaLnBrk="1" fontAlgn="ctr" latinLnBrk="0" hangingPunct="1">
                        <a:buFont typeface="+mj-lt"/>
                        <a:buNone/>
                      </a:pPr>
                      <a:r>
                        <a:rPr lang="en-US" sz="900" u="none" strike="noStrike" kern="1200" dirty="0">
                          <a:effectLst/>
                        </a:rPr>
                        <a:t>Frozen Veggie</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Frozen Breakfast Meat Alternative Sausage (Veggie, Soy-Based), Frozen Breakfast Meat Alternative Bacon (Veggie, Soy-Based), Frozen Breakfast Meat Alternative (All others), Frozen Meat Alternative Burger (Veggie, Soy-Based), Frozen Meat Alternative </a:t>
                      </a:r>
                      <a:r>
                        <a:rPr lang="en-US" sz="900" u="none" strike="noStrike" kern="1200" dirty="0" err="1">
                          <a:effectLst/>
                        </a:rPr>
                        <a:t>Chik'n</a:t>
                      </a:r>
                      <a:r>
                        <a:rPr lang="en-US" sz="900" u="none" strike="noStrike" kern="1200" dirty="0">
                          <a:effectLst/>
                        </a:rPr>
                        <a:t> (Veggie, Soy-Based), Frozen Meat Alternative (Tofu, All others)</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936708473"/>
                  </a:ext>
                </a:extLst>
              </a:tr>
              <a:tr h="271809">
                <a:tc>
                  <a:txBody>
                    <a:bodyPr/>
                    <a:lstStyle/>
                    <a:p>
                      <a:pPr marL="0" lvl="0" indent="0" algn="l" defTabSz="914400" rtl="0" eaLnBrk="1" fontAlgn="ctr" latinLnBrk="0" hangingPunct="1">
                        <a:buFont typeface="+mj-lt"/>
                        <a:buNone/>
                      </a:pPr>
                      <a:r>
                        <a:rPr lang="en-US" sz="900" u="none" strike="noStrike" kern="1200" dirty="0">
                          <a:effectLst/>
                        </a:rPr>
                        <a:t>Refrigerated Veggie</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Refrigerated Breakfast Meat Alternative Sausage (Veggie, Soy-Based), Refrigerated Breakfast Meat Alternative Bacon (Veggie, Soy-Based), Refrigerated Breakfast Meat Alternative (All others), Refrigerated Meat Alternative Burger (Veggie, Soy-Based), Refrigerated Meat Alternative </a:t>
                      </a:r>
                      <a:r>
                        <a:rPr lang="en-US" sz="900" u="none" strike="noStrike" kern="1200" dirty="0" err="1">
                          <a:effectLst/>
                        </a:rPr>
                        <a:t>Chik'n</a:t>
                      </a:r>
                      <a:r>
                        <a:rPr lang="en-US" sz="900" u="none" strike="noStrike" kern="1200" dirty="0">
                          <a:effectLst/>
                        </a:rPr>
                        <a:t> (Veggie, Soy-Based), Refrigerated Meat Alternative (Tofu, All others)</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2361080053"/>
                  </a:ext>
                </a:extLst>
              </a:tr>
              <a:tr h="271809">
                <a:tc>
                  <a:txBody>
                    <a:bodyPr/>
                    <a:lstStyle/>
                    <a:p>
                      <a:pPr marL="0" lvl="0" indent="0" algn="l" defTabSz="914400" rtl="0" eaLnBrk="1" fontAlgn="ctr" latinLnBrk="0" hangingPunct="1">
                        <a:buFont typeface="+mj-lt"/>
                        <a:buNone/>
                      </a:pPr>
                      <a:r>
                        <a:rPr lang="en-US" sz="900" u="none" strike="noStrike" kern="1200" dirty="0" err="1">
                          <a:effectLst/>
                        </a:rPr>
                        <a:t>CCGM</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ts val="0"/>
                        </a:spcBef>
                        <a:spcAft>
                          <a:spcPts val="0"/>
                        </a:spcAft>
                        <a:buClr>
                          <a:srgbClr val="DC2347"/>
                        </a:buClr>
                        <a:buSzPct val="130000"/>
                        <a:buFont typeface="Arial" panose="020B0604020202020204" pitchFamily="34" charset="0"/>
                        <a:buChar char="•"/>
                        <a:tabLst/>
                        <a:defRPr/>
                      </a:pPr>
                      <a:r>
                        <a:rPr lang="en-US" sz="900" u="none" strike="noStrike" dirty="0">
                          <a:effectLst/>
                        </a:rPr>
                        <a:t>Cold Cereal,  Muesli,  Granola</a:t>
                      </a:r>
                      <a:endParaRPr lang="en-US" sz="900" u="none" strike="noStrike" dirty="0">
                        <a:effectLst/>
                        <a:latin typeface="Franklin Gothic Book" panose="020B0503020102020204" pitchFamily="34" charset="0"/>
                      </a:endParaRPr>
                    </a:p>
                  </a:txBody>
                  <a:tcPr marR="18288" marT="18288" marB="18288" anchor="ctr"/>
                </a:tc>
                <a:extLst>
                  <a:ext uri="{0D108BD9-81ED-4DB2-BD59-A6C34878D82A}">
                    <a16:rowId xmlns:a16="http://schemas.microsoft.com/office/drawing/2014/main" val="4041351100"/>
                  </a:ext>
                </a:extLst>
              </a:tr>
              <a:tr h="236356">
                <a:tc>
                  <a:txBody>
                    <a:bodyPr/>
                    <a:lstStyle/>
                    <a:p>
                      <a:pPr marL="0" lvl="0" indent="0" algn="l" defTabSz="914400" rtl="0" eaLnBrk="1" fontAlgn="ctr" latinLnBrk="0" hangingPunct="1">
                        <a:buFont typeface="+mj-lt"/>
                        <a:buNone/>
                      </a:pPr>
                      <a:r>
                        <a:rPr lang="en-US" sz="900" u="none" strike="noStrike" kern="1200" dirty="0">
                          <a:effectLst/>
                        </a:rPr>
                        <a:t>Hot Cereal</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Oatmeal,</a:t>
                      </a:r>
                      <a:r>
                        <a:rPr lang="en-US" sz="900" u="none" strike="noStrike" kern="1200" baseline="0" dirty="0">
                          <a:effectLst/>
                        </a:rPr>
                        <a:t> Hot Cereal</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1065157584"/>
                  </a:ext>
                </a:extLst>
              </a:tr>
              <a:tr h="293325">
                <a:tc>
                  <a:txBody>
                    <a:bodyPr/>
                    <a:lstStyle/>
                    <a:p>
                      <a:pPr marL="0" lvl="0" indent="0" algn="l" defTabSz="914400" rtl="0" eaLnBrk="1" fontAlgn="ctr" latinLnBrk="0" hangingPunct="1">
                        <a:buFont typeface="+mj-lt"/>
                        <a:buNone/>
                      </a:pPr>
                      <a:r>
                        <a:rPr lang="en-US" sz="900" u="none" strike="noStrike" kern="1200" dirty="0">
                          <a:effectLst/>
                        </a:rPr>
                        <a:t>Bread/Bakery</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Bread, Toast, Bakery, Breakfast Pastries, Bagels, Muffins, Donuts, Croissants, Danishes, Coffee Cakes</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3969706870"/>
                  </a:ext>
                </a:extLst>
              </a:tr>
              <a:tr h="271809">
                <a:tc>
                  <a:txBody>
                    <a:bodyPr/>
                    <a:lstStyle/>
                    <a:p>
                      <a:pPr marL="0" lvl="0" indent="0" algn="l" defTabSz="914400" rtl="0" eaLnBrk="1" fontAlgn="ctr" latinLnBrk="0" hangingPunct="1">
                        <a:buFont typeface="+mj-lt"/>
                        <a:buNone/>
                      </a:pPr>
                      <a:r>
                        <a:rPr lang="en-US" sz="900" u="none" strike="noStrike" kern="1200" dirty="0">
                          <a:effectLst/>
                        </a:rPr>
                        <a:t>Yogurt - All</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Yogurt - drinkable,  Yogurt - not drinkable,  Yogurt snacks,  Probiotic Yogurt Drink,  Yakult,  Yogurt - fat free/low fat,  Yogurt - Greek,  Probiotic Yogurt,  Yogurt - All natural,  Yogurt - Fruit,  Yogurt - Goat's /Sheep’s Milk,  Yogurt and Cereals,  Kids Yogurt,  Other types of yogurt</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1639587854"/>
                  </a:ext>
                </a:extLst>
              </a:tr>
              <a:tr h="236356">
                <a:tc>
                  <a:txBody>
                    <a:bodyPr/>
                    <a:lstStyle/>
                    <a:p>
                      <a:pPr marL="0" lvl="0" indent="0" algn="l" defTabSz="914400" rtl="0" eaLnBrk="1" fontAlgn="ctr" latinLnBrk="0" hangingPunct="1">
                        <a:buFont typeface="+mj-lt"/>
                        <a:buNone/>
                      </a:pPr>
                      <a:r>
                        <a:rPr lang="en-US" sz="900" u="none" strike="noStrike" kern="1200" dirty="0">
                          <a:effectLst/>
                        </a:rPr>
                        <a:t>Cheese - All</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Cottage cheese,  String cheese,  Cream cheese,  Manchego Cheese,  Oaxaca Cheese,  Panela Cheese,  Fresco Cheese,  Small Swiss,  Cheddar Cheese,  Cheese Spreads,  Soft Cheese (e.g.,  Brie,  Camembert,  </a:t>
                      </a:r>
                      <a:r>
                        <a:rPr lang="en-US" sz="900" u="none" strike="noStrike" kern="1200" dirty="0" err="1">
                          <a:effectLst/>
                        </a:rPr>
                        <a:t>etc</a:t>
                      </a:r>
                      <a:r>
                        <a:rPr lang="en-US" sz="900" u="none" strike="noStrike" kern="1200" dirty="0">
                          <a:effectLst/>
                        </a:rPr>
                        <a:t>), White Cheese,  Other types of cheese</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3483627634"/>
                  </a:ext>
                </a:extLst>
              </a:tr>
              <a:tr h="236356">
                <a:tc>
                  <a:txBody>
                    <a:bodyPr/>
                    <a:lstStyle/>
                    <a:p>
                      <a:pPr marL="0" lvl="0" indent="0" algn="l" defTabSz="914400" rtl="0" eaLnBrk="1" fontAlgn="ctr" latinLnBrk="0" hangingPunct="1">
                        <a:buFont typeface="+mj-lt"/>
                        <a:buNone/>
                      </a:pPr>
                      <a:r>
                        <a:rPr lang="en-US" sz="900" u="none" strike="noStrike" kern="1200" dirty="0">
                          <a:effectLst/>
                        </a:rPr>
                        <a:t>Fruit - All</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Fruit - fresh,  Fruit – fresh packaged,  Fruit - in juice - canned,  jarred,  cups,  Fruit - dried,  </a:t>
                      </a:r>
                      <a:r>
                        <a:rPr lang="en-US" sz="900" u="none" strike="noStrike" kern="1200" dirty="0" err="1">
                          <a:effectLst/>
                        </a:rPr>
                        <a:t>Açai</a:t>
                      </a:r>
                      <a:r>
                        <a:rPr lang="en-US" sz="900" u="none" strike="noStrike" kern="1200" dirty="0">
                          <a:effectLst/>
                        </a:rPr>
                        <a:t>, Fruit - Stewed,  Fruit in Syrup</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2247603923"/>
                  </a:ext>
                </a:extLst>
              </a:tr>
              <a:tr h="236356">
                <a:tc>
                  <a:txBody>
                    <a:bodyPr/>
                    <a:lstStyle/>
                    <a:p>
                      <a:pPr marL="0" lvl="0" indent="0" algn="l" defTabSz="914400" rtl="0" eaLnBrk="1" fontAlgn="ctr" latinLnBrk="0" hangingPunct="1">
                        <a:buFont typeface="+mj-lt"/>
                        <a:buNone/>
                      </a:pPr>
                      <a:r>
                        <a:rPr lang="en-US" sz="900" u="none" strike="noStrike" kern="1200" dirty="0">
                          <a:effectLst/>
                        </a:rPr>
                        <a:t>Vegetables - All</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Vegetables - raw,  Vegetables - raw packaged,  Vegetables - canned,  jarred,  cups,  Vegetables - Cooked,  Cassava</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30894804"/>
                  </a:ext>
                </a:extLst>
              </a:tr>
              <a:tr h="389987">
                <a:tc>
                  <a:txBody>
                    <a:bodyPr/>
                    <a:lstStyle/>
                    <a:p>
                      <a:pPr marL="0" lvl="0" indent="0" algn="l" defTabSz="914400" rtl="0" eaLnBrk="1" fontAlgn="ctr" latinLnBrk="0" hangingPunct="1">
                        <a:buFont typeface="+mj-lt"/>
                        <a:buNone/>
                      </a:pPr>
                      <a:r>
                        <a:rPr lang="en-US" sz="900" u="none" strike="noStrike" kern="1200" dirty="0">
                          <a:effectLst/>
                        </a:rPr>
                        <a:t>Salty Snacks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Rice/Soy Cakes/Snacks, Rice Crackers, Chips (of any kind), Cheese Puffs, Pretzels, Popcorn, Snack Mixes, Cracker Chips, Pork Rinds</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3740026103"/>
                  </a:ext>
                </a:extLst>
              </a:tr>
              <a:tr h="236356">
                <a:tc>
                  <a:txBody>
                    <a:bodyPr/>
                    <a:lstStyle/>
                    <a:p>
                      <a:pPr marL="0" lvl="0" indent="0" algn="l" defTabSz="914400" rtl="0" eaLnBrk="1" fontAlgn="ctr" latinLnBrk="0" hangingPunct="1">
                        <a:buFont typeface="+mj-lt"/>
                        <a:buNone/>
                      </a:pPr>
                      <a:r>
                        <a:rPr lang="en-US" sz="900" u="none" strike="noStrike" kern="1200" dirty="0">
                          <a:effectLst/>
                        </a:rPr>
                        <a:t>Potato/Tortilla Chips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ts val="0"/>
                        </a:spcBef>
                        <a:spcAft>
                          <a:spcPts val="0"/>
                        </a:spcAft>
                        <a:buClr>
                          <a:srgbClr val="DC2347"/>
                        </a:buClr>
                        <a:buSzPct val="130000"/>
                        <a:buFont typeface="Arial" panose="020B0604020202020204" pitchFamily="34" charset="0"/>
                        <a:buChar char="•"/>
                        <a:tabLst/>
                        <a:defRPr/>
                      </a:pPr>
                      <a:r>
                        <a:rPr lang="en-US" sz="900" u="none" strike="noStrike" kern="1200" dirty="0">
                          <a:effectLst/>
                        </a:rPr>
                        <a:t>Potato Chips,  Tortilla Chips - plain or flavored</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1122214273"/>
                  </a:ext>
                </a:extLst>
              </a:tr>
              <a:tr h="293325">
                <a:tc>
                  <a:txBody>
                    <a:bodyPr/>
                    <a:lstStyle/>
                    <a:p>
                      <a:pPr marL="0" lvl="0" indent="0" algn="l" defTabSz="914400" rtl="0" eaLnBrk="1" fontAlgn="ctr" latinLnBrk="0" hangingPunct="1">
                        <a:buFont typeface="+mj-lt"/>
                        <a:buNone/>
                      </a:pPr>
                      <a:r>
                        <a:rPr lang="en-US" sz="900" u="none" strike="noStrike" kern="1200" dirty="0">
                          <a:effectLst/>
                        </a:rPr>
                        <a:t>Meat Snacks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u="none" strike="noStrike" dirty="0">
                          <a:effectLst/>
                        </a:rPr>
                        <a:t>Meat Snack/Jerky </a:t>
                      </a:r>
                      <a:endParaRPr lang="en-US" sz="900" b="0" i="0" u="none" strike="noStrike" dirty="0">
                        <a:solidFill>
                          <a:srgbClr val="000000"/>
                        </a:solidFill>
                        <a:effectLst/>
                        <a:latin typeface="Franklin Gothic Book" panose="020B0503020102020204" pitchFamily="34" charset="0"/>
                      </a:endParaRPr>
                    </a:p>
                  </a:txBody>
                  <a:tcPr marR="18288" marT="18288" marB="18288" anchor="ctr"/>
                </a:tc>
                <a:extLst>
                  <a:ext uri="{0D108BD9-81ED-4DB2-BD59-A6C34878D82A}">
                    <a16:rowId xmlns:a16="http://schemas.microsoft.com/office/drawing/2014/main" val="827502084"/>
                  </a:ext>
                </a:extLst>
              </a:tr>
              <a:tr h="293325">
                <a:tc>
                  <a:txBody>
                    <a:bodyPr/>
                    <a:lstStyle/>
                    <a:p>
                      <a:pPr marL="0" lvl="0" indent="0" algn="l" defTabSz="914400" rtl="0" eaLnBrk="1" fontAlgn="ctr" latinLnBrk="0" hangingPunct="1">
                        <a:buFont typeface="+mj-lt"/>
                        <a:buNone/>
                      </a:pPr>
                      <a:r>
                        <a:rPr lang="en-US" sz="900" u="none" strike="noStrike" kern="1200" dirty="0">
                          <a:effectLst/>
                        </a:rPr>
                        <a:t>Nuts - All</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marR="0" lvl="0" indent="-171450" algn="l" defTabSz="914400" rtl="0" eaLnBrk="1" fontAlgn="t" latinLnBrk="0" hangingPunct="1">
                        <a:lnSpc>
                          <a:spcPct val="100000"/>
                        </a:lnSpc>
                        <a:spcBef>
                          <a:spcPts val="0"/>
                        </a:spcBef>
                        <a:spcAft>
                          <a:spcPts val="0"/>
                        </a:spcAft>
                        <a:buClr>
                          <a:srgbClr val="DC2347"/>
                        </a:buClr>
                        <a:buSzPct val="130000"/>
                        <a:buFont typeface="Arial" panose="020B0604020202020204" pitchFamily="34" charset="0"/>
                        <a:buChar char="•"/>
                        <a:tabLst/>
                        <a:defRPr/>
                      </a:pPr>
                      <a:r>
                        <a:rPr lang="en-US" sz="900" u="none" strike="noStrike" kern="1200" dirty="0">
                          <a:effectLst/>
                        </a:rPr>
                        <a:t>Nuts,  Nuts (salted), Nuts (plain)</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1308774600"/>
                  </a:ext>
                </a:extLst>
              </a:tr>
              <a:tr h="236356">
                <a:tc>
                  <a:txBody>
                    <a:bodyPr/>
                    <a:lstStyle/>
                    <a:p>
                      <a:pPr marL="0" lvl="0" indent="0" algn="l" defTabSz="914400" rtl="0" eaLnBrk="1" fontAlgn="ctr" latinLnBrk="0" hangingPunct="1">
                        <a:buFont typeface="+mj-lt"/>
                        <a:buNone/>
                      </a:pPr>
                      <a:r>
                        <a:rPr lang="en-US" sz="900" u="none" strike="noStrike" kern="1200" dirty="0">
                          <a:effectLst/>
                        </a:rPr>
                        <a:t>Trail Mix and Seeds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Seeds, Trail Mixes, Roasted Chickpeas</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tc>
                <a:extLst>
                  <a:ext uri="{0D108BD9-81ED-4DB2-BD59-A6C34878D82A}">
                    <a16:rowId xmlns:a16="http://schemas.microsoft.com/office/drawing/2014/main" val="3405044065"/>
                  </a:ext>
                </a:extLst>
              </a:tr>
              <a:tr h="293325">
                <a:tc>
                  <a:txBody>
                    <a:bodyPr/>
                    <a:lstStyle/>
                    <a:p>
                      <a:pPr marL="0" lvl="0" indent="0" algn="l" defTabSz="914400" rtl="0" eaLnBrk="1" fontAlgn="ctr" latinLnBrk="0" hangingPunct="1">
                        <a:buFont typeface="+mj-lt"/>
                        <a:buNone/>
                      </a:pPr>
                      <a:r>
                        <a:rPr lang="en-US" sz="900" u="none" strike="noStrike" kern="1200" dirty="0">
                          <a:effectLst/>
                        </a:rPr>
                        <a:t>Crackers</a:t>
                      </a:r>
                      <a:endParaRPr lang="en-US" sz="900" b="0" i="0" u="none" strike="noStrike" kern="1200" dirty="0">
                        <a:solidFill>
                          <a:schemeClr val="tx1"/>
                        </a:solidFill>
                        <a:effectLst/>
                        <a:latin typeface="Franklin Gothic Book" panose="020B0503020102020204" pitchFamily="34" charset="0"/>
                        <a:ea typeface="+mn-ea"/>
                        <a:cs typeface="+mn-cs"/>
                      </a:endParaRPr>
                    </a:p>
                  </a:txBody>
                  <a:tcPr anchor="ctr">
                    <a:lnB w="12700" cap="flat" cmpd="sng" algn="ctr">
                      <a:noFill/>
                      <a:prstDash val="solid"/>
                      <a:round/>
                      <a:headEnd type="none" w="med" len="med"/>
                      <a:tailEnd type="none" w="med" len="med"/>
                    </a:lnB>
                  </a:tcP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rPr>
                        <a:t>Crackers/Savory Biscuits, Crispbreads, Rusk</a:t>
                      </a:r>
                      <a:endParaRPr lang="en-US" sz="900" u="none" strike="noStrike" kern="1200" dirty="0">
                        <a:solidFill>
                          <a:schemeClr val="dk1"/>
                        </a:solidFill>
                        <a:effectLst/>
                        <a:latin typeface="Franklin Gothic Book" panose="020B0503020102020204" pitchFamily="34" charset="0"/>
                        <a:ea typeface="+mn-ea"/>
                        <a:cs typeface="+mn-cs"/>
                      </a:endParaRPr>
                    </a:p>
                  </a:txBody>
                  <a:tcPr marR="18288" marT="18288" marB="18288" anchor="ctr">
                    <a:lnB w="12700" cap="flat" cmpd="sng" algn="ctr">
                      <a:noFill/>
                      <a:prstDash val="solid"/>
                      <a:round/>
                      <a:headEnd type="none" w="med" len="med"/>
                      <a:tailEnd type="none" w="med" len="med"/>
                    </a:lnB>
                  </a:tcPr>
                </a:tc>
                <a:extLst>
                  <a:ext uri="{0D108BD9-81ED-4DB2-BD59-A6C34878D82A}">
                    <a16:rowId xmlns:a16="http://schemas.microsoft.com/office/drawing/2014/main" val="2388425252"/>
                  </a:ext>
                </a:extLst>
              </a:tr>
            </a:tbl>
          </a:graphicData>
        </a:graphic>
      </p:graphicFrame>
      <p:sp>
        <p:nvSpPr>
          <p:cNvPr id="7" name="Title 1"/>
          <p:cNvSpPr txBox="1"/>
          <p:nvPr/>
        </p:nvSpPr>
        <p:spPr>
          <a:xfrm>
            <a:off x="292608" y="222764"/>
            <a:ext cx="11640095" cy="416998"/>
          </a:xfrm>
          <a:prstGeom prst="rect">
            <a:avLst/>
          </a:prstGeom>
          <a:solidFill>
            <a:schemeClr val="bg1">
              <a:lumMod val="85000"/>
            </a:schemeClr>
          </a:solid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cs typeface="Arial"/>
              </a:rPr>
              <a:t>CUSTOM</a:t>
            </a:r>
            <a:r>
              <a:rPr kumimoji="0" lang="en-US" sz="2000" b="0" i="0" u="none" strike="noStrike" kern="1200" cap="none" spc="0" normalizeH="0" baseline="0" noProof="0">
                <a:ln>
                  <a:noFill/>
                </a:ln>
                <a:solidFill>
                  <a:prstClr val="black"/>
                </a:solidFill>
                <a:effectLst/>
                <a:uLnTx/>
                <a:uFillTx/>
                <a:latin typeface="Franklin Gothic Medium Cond"/>
                <a:ea typeface="+mj-ea"/>
                <a:cs typeface="Arial"/>
              </a:rPr>
              <a:t> CATEGORY DESCRIPTIONS</a:t>
            </a:r>
          </a:p>
        </p:txBody>
      </p:sp>
      <p:sp>
        <p:nvSpPr>
          <p:cNvPr id="5" name="Slide Number Placeholder 4">
            <a:extLst>
              <a:ext uri="{FF2B5EF4-FFF2-40B4-BE49-F238E27FC236}">
                <a16:creationId xmlns:a16="http://schemas.microsoft.com/office/drawing/2014/main" id="{453D5356-9010-42F8-B944-50A654B4CC5C}"/>
              </a:ext>
            </a:extLst>
          </p:cNvPr>
          <p:cNvSpPr>
            <a:spLocks noGrp="1"/>
          </p:cNvSpPr>
          <p:nvPr>
            <p:ph type="sldNum" sz="quarter" idx="4"/>
          </p:nvPr>
        </p:nvSpPr>
        <p:spPr/>
        <p:txBody>
          <a:bodyPr/>
          <a:lstStyle/>
          <a:p>
            <a:fld id="{A26DCA39-FE7E-4B33-9419-C9BB65BD885E}" type="slidenum">
              <a:rPr lang="en-US" smtClean="0"/>
              <a:pPr/>
              <a:t>26</a:t>
            </a:fld>
            <a:endParaRPr lang="en-US" dirty="0"/>
          </a:p>
        </p:txBody>
      </p:sp>
    </p:spTree>
    <p:extLst>
      <p:ext uri="{BB962C8B-B14F-4D97-AF65-F5344CB8AC3E}">
        <p14:creationId xmlns:p14="http://schemas.microsoft.com/office/powerpoint/2010/main" val="3277421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48222615"/>
              </p:ext>
            </p:extLst>
          </p:nvPr>
        </p:nvGraphicFramePr>
        <p:xfrm>
          <a:off x="292608" y="671222"/>
          <a:ext cx="11640096" cy="5809293"/>
        </p:xfrm>
        <a:graphic>
          <a:graphicData uri="http://schemas.openxmlformats.org/drawingml/2006/table">
            <a:tbl>
              <a:tblPr bandRow="1">
                <a:tableStyleId>{6E25E649-3F16-4E02-A733-19D2CDBF48F0}</a:tableStyleId>
              </a:tblPr>
              <a:tblGrid>
                <a:gridCol w="1737360">
                  <a:extLst>
                    <a:ext uri="{9D8B030D-6E8A-4147-A177-3AD203B41FA5}">
                      <a16:colId xmlns:a16="http://schemas.microsoft.com/office/drawing/2014/main" val="4041203455"/>
                    </a:ext>
                  </a:extLst>
                </a:gridCol>
                <a:gridCol w="9902736">
                  <a:extLst>
                    <a:ext uri="{9D8B030D-6E8A-4147-A177-3AD203B41FA5}">
                      <a16:colId xmlns:a16="http://schemas.microsoft.com/office/drawing/2014/main" val="256141733"/>
                    </a:ext>
                  </a:extLst>
                </a:gridCol>
              </a:tblGrid>
              <a:tr h="293325">
                <a:tc>
                  <a:txBody>
                    <a:bodyPr/>
                    <a:lstStyle/>
                    <a:p>
                      <a:pPr marL="0" lvl="0" indent="0" algn="l" defTabSz="914400" rtl="0" eaLnBrk="1" fontAlgn="ctr" latinLnBrk="0" hangingPunct="1">
                        <a:buFont typeface="+mj-lt"/>
                        <a:buNone/>
                      </a:pPr>
                      <a:r>
                        <a:rPr lang="en-US" sz="900" u="none" strike="noStrike" kern="1200" dirty="0">
                          <a:effectLst/>
                          <a:latin typeface="+mn-lt"/>
                        </a:rPr>
                        <a:t>Cookies</a:t>
                      </a:r>
                      <a:endParaRPr lang="en-US" sz="900" b="0" i="0" u="none" strike="noStrike" kern="1200" dirty="0">
                        <a:solidFill>
                          <a:schemeClr val="tx1"/>
                        </a:solidFill>
                        <a:effectLst/>
                        <a:latin typeface="+mn-lt"/>
                        <a:ea typeface="+mn-ea"/>
                        <a:cs typeface="+mn-cs"/>
                      </a:endParaRPr>
                    </a:p>
                  </a:txBody>
                  <a:tcPr anchor="ctr">
                    <a:lnT w="12700" cap="flat" cmpd="sng" algn="ctr">
                      <a:noFill/>
                      <a:prstDash val="solid"/>
                      <a:round/>
                      <a:headEnd type="none" w="med" len="med"/>
                      <a:tailEnd type="none" w="med" len="med"/>
                    </a:lnT>
                  </a:tcP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u="none" strike="noStrike" dirty="0">
                          <a:effectLst/>
                          <a:latin typeface="+mn-lt"/>
                        </a:rPr>
                        <a:t>Cookies/Sweet Biscuits </a:t>
                      </a:r>
                    </a:p>
                  </a:txBody>
                  <a:tcPr marR="18288" marT="18288" marB="18288" anchor="ctr">
                    <a:lnT w="12700" cap="flat" cmpd="sng" algn="ctr">
                      <a:noFill/>
                      <a:prstDash val="solid"/>
                      <a:round/>
                      <a:headEnd type="none" w="med" len="med"/>
                      <a:tailEnd type="none" w="med" len="med"/>
                    </a:lnT>
                  </a:tcPr>
                </a:tc>
                <a:extLst>
                  <a:ext uri="{0D108BD9-81ED-4DB2-BD59-A6C34878D82A}">
                    <a16:rowId xmlns:a16="http://schemas.microsoft.com/office/drawing/2014/main" val="221738210"/>
                  </a:ext>
                </a:extLst>
              </a:tr>
              <a:tr h="293325">
                <a:tc>
                  <a:txBody>
                    <a:bodyPr/>
                    <a:lstStyle/>
                    <a:p>
                      <a:pPr marL="0" lvl="0" indent="0" algn="l" defTabSz="914400" rtl="0" eaLnBrk="1" fontAlgn="ctr" latinLnBrk="0" hangingPunct="1">
                        <a:buFont typeface="+mj-lt"/>
                        <a:buNone/>
                      </a:pPr>
                      <a:r>
                        <a:rPr lang="en-US" sz="900" u="none" strike="noStrike" kern="1200" dirty="0" err="1">
                          <a:effectLst/>
                          <a:latin typeface="+mn-lt"/>
                        </a:rPr>
                        <a:t>PWS</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u="none" strike="noStrike" dirty="0">
                          <a:effectLst/>
                          <a:latin typeface="+mn-lt"/>
                        </a:rPr>
                        <a:t>Bars or Bites (e.g., Cereal Bars, Granola Bars, Sport Bars, Weight Management Bars, Protein Bars or Bites, Marshmallow Treat Bars,  etc.)</a:t>
                      </a:r>
                      <a:r>
                        <a:rPr lang="en-US" sz="900" u="none" strike="noStrike" baseline="0" dirty="0">
                          <a:effectLst/>
                          <a:latin typeface="+mn-lt"/>
                        </a:rPr>
                        <a:t> and </a:t>
                      </a:r>
                      <a:r>
                        <a:rPr lang="en-US" sz="900" u="none" strike="noStrike" dirty="0">
                          <a:effectLst/>
                          <a:latin typeface="+mn-lt"/>
                        </a:rPr>
                        <a:t>Toaster Pastries</a:t>
                      </a:r>
                    </a:p>
                  </a:txBody>
                  <a:tcPr marR="18288" marT="18288" marB="18288" anchor="ctr"/>
                </a:tc>
                <a:extLst>
                  <a:ext uri="{0D108BD9-81ED-4DB2-BD59-A6C34878D82A}">
                    <a16:rowId xmlns:a16="http://schemas.microsoft.com/office/drawing/2014/main" val="2072085502"/>
                  </a:ext>
                </a:extLst>
              </a:tr>
              <a:tr h="293325">
                <a:tc>
                  <a:txBody>
                    <a:bodyPr/>
                    <a:lstStyle/>
                    <a:p>
                      <a:pPr marL="0" lvl="0" indent="0" algn="l" defTabSz="914400" rtl="0" eaLnBrk="1" fontAlgn="ctr" latinLnBrk="0" hangingPunct="1">
                        <a:buFont typeface="+mj-lt"/>
                        <a:buNone/>
                      </a:pPr>
                      <a:r>
                        <a:rPr lang="en-US" sz="900" u="none" strike="noStrike" kern="1200" dirty="0">
                          <a:effectLst/>
                          <a:latin typeface="+mn-lt"/>
                        </a:rPr>
                        <a:t>Toaster Pastries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fontAlgn="t">
                        <a:buClr>
                          <a:srgbClr val="DC2347"/>
                        </a:buClr>
                        <a:buSzPct val="130000"/>
                        <a:buFont typeface="Arial" panose="020B0604020202020204" pitchFamily="34" charset="0"/>
                        <a:buChar char="•"/>
                      </a:pPr>
                      <a:r>
                        <a:rPr lang="en-US" sz="900" u="none" strike="noStrike" dirty="0">
                          <a:effectLst/>
                          <a:latin typeface="+mn-lt"/>
                        </a:rPr>
                        <a:t>Toaster Pastries (bar or bites)</a:t>
                      </a:r>
                      <a:r>
                        <a:rPr lang="en-US" sz="900" u="none" strike="noStrike" baseline="0" dirty="0">
                          <a:effectLst/>
                          <a:latin typeface="+mn-lt"/>
                        </a:rPr>
                        <a:t> and</a:t>
                      </a:r>
                      <a:r>
                        <a:rPr lang="en-US" sz="900" u="none" strike="noStrike" dirty="0">
                          <a:effectLst/>
                          <a:latin typeface="+mn-lt"/>
                        </a:rPr>
                        <a:t> Toaster Pastries (bread/pastries)</a:t>
                      </a:r>
                    </a:p>
                  </a:txBody>
                  <a:tcPr marR="18288" marT="18288" marB="18288" anchor="ctr"/>
                </a:tc>
                <a:extLst>
                  <a:ext uri="{0D108BD9-81ED-4DB2-BD59-A6C34878D82A}">
                    <a16:rowId xmlns:a16="http://schemas.microsoft.com/office/drawing/2014/main" val="3858724399"/>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Sweets/Candy</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fontAlgn="t">
                        <a:buClr>
                          <a:srgbClr val="DC2347"/>
                        </a:buClr>
                        <a:buSzPct val="130000"/>
                        <a:buFont typeface="Arial" panose="020B0604020202020204" pitchFamily="34" charset="0"/>
                        <a:buChar char="•"/>
                      </a:pPr>
                      <a:r>
                        <a:rPr lang="en-US" sz="900" u="none" strike="noStrike" dirty="0">
                          <a:effectLst/>
                          <a:latin typeface="+mn-lt"/>
                        </a:rPr>
                        <a:t>Sweets, Chocolates, Candy, Gum/Mints, Fruit Snacks</a:t>
                      </a:r>
                      <a:endParaRPr lang="de-DE" sz="900" u="none" strike="noStrike" dirty="0">
                        <a:effectLst/>
                        <a:latin typeface="+mn-lt"/>
                      </a:endParaRPr>
                    </a:p>
                  </a:txBody>
                  <a:tcPr marR="18288" marT="18288" marB="18288" anchor="ctr"/>
                </a:tc>
                <a:extLst>
                  <a:ext uri="{0D108BD9-81ED-4DB2-BD59-A6C34878D82A}">
                    <a16:rowId xmlns:a16="http://schemas.microsoft.com/office/drawing/2014/main" val="942336759"/>
                  </a:ext>
                </a:extLst>
              </a:tr>
              <a:tr h="293325">
                <a:tc>
                  <a:txBody>
                    <a:bodyPr/>
                    <a:lstStyle/>
                    <a:p>
                      <a:pPr marL="0" lvl="0" indent="0" algn="l" defTabSz="914400" rtl="0" eaLnBrk="1" fontAlgn="ctr" latinLnBrk="0" hangingPunct="1">
                        <a:buFont typeface="+mj-lt"/>
                        <a:buNone/>
                      </a:pPr>
                      <a:r>
                        <a:rPr lang="en-US" sz="900" u="none" strike="noStrike" kern="1200" dirty="0">
                          <a:effectLst/>
                          <a:latin typeface="+mn-lt"/>
                        </a:rPr>
                        <a:t>Dessert Items</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u="none" strike="noStrike" kern="1200" dirty="0">
                          <a:solidFill>
                            <a:schemeClr val="dk1"/>
                          </a:solidFill>
                          <a:effectLst/>
                          <a:latin typeface="+mn-lt"/>
                          <a:ea typeface="+mn-ea"/>
                          <a:cs typeface="+mn-cs"/>
                        </a:rPr>
                        <a:t>Gelatin, Pudding, Custard, Rice Pudding, Tapioca, Ice Cream, Frozen Yogurt, Sherbet/Sorbet, Popsicles, Frozen Fruit Bars, etc.</a:t>
                      </a:r>
                    </a:p>
                  </a:txBody>
                  <a:tcPr marR="18288" marT="18288" marB="18288" anchor="ctr"/>
                </a:tc>
                <a:extLst>
                  <a:ext uri="{0D108BD9-81ED-4DB2-BD59-A6C34878D82A}">
                    <a16:rowId xmlns:a16="http://schemas.microsoft.com/office/drawing/2014/main" val="45534539"/>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Sweet Baked Items</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IN" sz="900" b="0" i="0" u="none" strike="noStrike" dirty="0">
                          <a:solidFill>
                            <a:srgbClr val="000000"/>
                          </a:solidFill>
                          <a:effectLst/>
                          <a:latin typeface="+mn-lt"/>
                        </a:rPr>
                        <a:t>Cake, Pie, Cupcakes, Brownies, Snack Cakes, Snack Fruit Pies, Biscotti, Tea Cakes, etc.</a:t>
                      </a:r>
                    </a:p>
                  </a:txBody>
                  <a:tcPr marR="18288" marT="18288" marB="18288" anchor="ctr"/>
                </a:tc>
                <a:extLst>
                  <a:ext uri="{0D108BD9-81ED-4DB2-BD59-A6C34878D82A}">
                    <a16:rowId xmlns:a16="http://schemas.microsoft.com/office/drawing/2014/main" val="2264911966"/>
                  </a:ext>
                </a:extLst>
              </a:tr>
              <a:tr h="271809">
                <a:tc>
                  <a:txBody>
                    <a:bodyPr/>
                    <a:lstStyle/>
                    <a:p>
                      <a:pPr marL="0" lvl="0" indent="0" algn="l" defTabSz="914400" rtl="0" eaLnBrk="1" fontAlgn="ctr" latinLnBrk="0" hangingPunct="1">
                        <a:buFont typeface="+mj-lt"/>
                        <a:buNone/>
                      </a:pPr>
                      <a:r>
                        <a:rPr lang="en-US" sz="900" u="none" strike="noStrike" kern="1200" dirty="0">
                          <a:effectLst/>
                          <a:latin typeface="+mn-lt"/>
                        </a:rPr>
                        <a:t>Packaged Frozen Entrees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solidFill>
                            <a:schemeClr val="dk1"/>
                          </a:solidFill>
                          <a:effectLst/>
                          <a:latin typeface="+mn-lt"/>
                          <a:ea typeface="+mn-ea"/>
                          <a:cs typeface="+mn-cs"/>
                        </a:rPr>
                        <a:t>Packaged Frozen Ready-To-Eat Appetizers and Entrees</a:t>
                      </a:r>
                    </a:p>
                  </a:txBody>
                  <a:tcPr marR="18288" marT="18288" marB="18288" anchor="ctr"/>
                </a:tc>
                <a:extLst>
                  <a:ext uri="{0D108BD9-81ED-4DB2-BD59-A6C34878D82A}">
                    <a16:rowId xmlns:a16="http://schemas.microsoft.com/office/drawing/2014/main" val="936708473"/>
                  </a:ext>
                </a:extLst>
              </a:tr>
              <a:tr h="271809">
                <a:tc>
                  <a:txBody>
                    <a:bodyPr/>
                    <a:lstStyle/>
                    <a:p>
                      <a:pPr marL="0" lvl="0" indent="0" algn="l" defTabSz="914400" rtl="0" eaLnBrk="1" fontAlgn="ctr" latinLnBrk="0" hangingPunct="1">
                        <a:buFont typeface="+mj-lt"/>
                        <a:buNone/>
                      </a:pPr>
                      <a:r>
                        <a:rPr lang="en-US" sz="900" u="none" strike="noStrike" kern="1200" dirty="0">
                          <a:effectLst/>
                          <a:latin typeface="+mn-lt"/>
                        </a:rPr>
                        <a:t>Main Meal Foods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solidFill>
                            <a:schemeClr val="dk1"/>
                          </a:solidFill>
                          <a:effectLst/>
                          <a:latin typeface="+mn-lt"/>
                          <a:ea typeface="+mn-ea"/>
                          <a:cs typeface="+mn-cs"/>
                        </a:rPr>
                        <a:t>Meats (Beef, Chicken, Pork), Meat Substitutes (e.g., Veggie Burgers, </a:t>
                      </a:r>
                      <a:r>
                        <a:rPr lang="en-US" sz="900" u="none" strike="noStrike" kern="1200" dirty="0" err="1">
                          <a:solidFill>
                            <a:schemeClr val="dk1"/>
                          </a:solidFill>
                          <a:effectLst/>
                          <a:latin typeface="+mn-lt"/>
                          <a:ea typeface="+mn-ea"/>
                          <a:cs typeface="+mn-cs"/>
                        </a:rPr>
                        <a:t>Chik'n</a:t>
                      </a:r>
                      <a:r>
                        <a:rPr lang="en-US" sz="900" u="none" strike="noStrike" kern="1200" dirty="0">
                          <a:solidFill>
                            <a:schemeClr val="dk1"/>
                          </a:solidFill>
                          <a:effectLst/>
                          <a:latin typeface="+mn-lt"/>
                          <a:ea typeface="+mn-ea"/>
                          <a:cs typeface="+mn-cs"/>
                        </a:rPr>
                        <a:t>, etc.), Soups, Salads, Sandwiches, Burritos/Wraps, Potatoes/French Fries, Pizza, Pasta, Beans, Appetizers, etc.</a:t>
                      </a:r>
                    </a:p>
                  </a:txBody>
                  <a:tcPr marR="18288" marT="18288" marB="18288" anchor="ctr"/>
                </a:tc>
                <a:extLst>
                  <a:ext uri="{0D108BD9-81ED-4DB2-BD59-A6C34878D82A}">
                    <a16:rowId xmlns:a16="http://schemas.microsoft.com/office/drawing/2014/main" val="2361080053"/>
                  </a:ext>
                </a:extLst>
              </a:tr>
              <a:tr h="271809">
                <a:tc>
                  <a:txBody>
                    <a:bodyPr/>
                    <a:lstStyle/>
                    <a:p>
                      <a:pPr marL="0" lvl="0" indent="0" algn="l" defTabSz="914400" rtl="0" eaLnBrk="1" fontAlgn="ctr" latinLnBrk="0" hangingPunct="1">
                        <a:buFont typeface="+mj-lt"/>
                        <a:buNone/>
                      </a:pPr>
                      <a:r>
                        <a:rPr lang="en-US" sz="900" u="none" strike="noStrike" kern="1200" dirty="0">
                          <a:effectLst/>
                          <a:latin typeface="+mn-lt"/>
                        </a:rPr>
                        <a:t>Mexican Foods/Snacks</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ts val="0"/>
                        </a:spcBef>
                        <a:spcAft>
                          <a:spcPts val="0"/>
                        </a:spcAft>
                        <a:buClr>
                          <a:srgbClr val="DC2347"/>
                        </a:buClr>
                        <a:buSzPct val="130000"/>
                        <a:buFont typeface="Arial" panose="020B0604020202020204" pitchFamily="34" charset="0"/>
                        <a:buChar char="•"/>
                        <a:tabLst/>
                        <a:defRPr/>
                      </a:pPr>
                      <a:r>
                        <a:rPr lang="en-US" sz="900" u="none" strike="noStrike" dirty="0">
                          <a:effectLst/>
                          <a:latin typeface="+mn-lt"/>
                        </a:rPr>
                        <a:t>Traditional Mexican Foods/Snacks</a:t>
                      </a:r>
                    </a:p>
                  </a:txBody>
                  <a:tcPr marR="18288" marT="18288" marB="18288" anchor="ctr"/>
                </a:tc>
                <a:extLst>
                  <a:ext uri="{0D108BD9-81ED-4DB2-BD59-A6C34878D82A}">
                    <a16:rowId xmlns:a16="http://schemas.microsoft.com/office/drawing/2014/main" val="4041351100"/>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Brazilian Foods/Snacks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solidFill>
                            <a:schemeClr val="dk1"/>
                          </a:solidFill>
                          <a:effectLst/>
                          <a:latin typeface="+mn-lt"/>
                          <a:ea typeface="+mn-ea"/>
                          <a:cs typeface="+mn-cs"/>
                        </a:rPr>
                        <a:t>Traditional Brazilian Foods/Snacks</a:t>
                      </a:r>
                    </a:p>
                  </a:txBody>
                  <a:tcPr marR="18288" marT="18288" marB="18288" anchor="ctr"/>
                </a:tc>
                <a:extLst>
                  <a:ext uri="{0D108BD9-81ED-4DB2-BD59-A6C34878D82A}">
                    <a16:rowId xmlns:a16="http://schemas.microsoft.com/office/drawing/2014/main" val="1065157584"/>
                  </a:ext>
                </a:extLst>
              </a:tr>
              <a:tr h="293325">
                <a:tc>
                  <a:txBody>
                    <a:bodyPr/>
                    <a:lstStyle/>
                    <a:p>
                      <a:pPr marL="0" lvl="0" indent="0" algn="l" defTabSz="914400" rtl="0" eaLnBrk="1" fontAlgn="ctr" latinLnBrk="0" hangingPunct="1">
                        <a:buFont typeface="+mj-lt"/>
                        <a:buNone/>
                      </a:pPr>
                      <a:r>
                        <a:rPr lang="en-US" sz="900" u="none" strike="noStrike" kern="1200" dirty="0">
                          <a:effectLst/>
                          <a:latin typeface="+mn-lt"/>
                        </a:rPr>
                        <a:t>Nutritional Drinks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solidFill>
                            <a:schemeClr val="dk1"/>
                          </a:solidFill>
                          <a:effectLst/>
                          <a:latin typeface="+mn-lt"/>
                          <a:ea typeface="+mn-ea"/>
                          <a:cs typeface="+mn-cs"/>
                        </a:rPr>
                        <a:t>Meal Replacement Drinks / Nutritional Drinks / Smoothies / Smoothie Bowls / Shakes</a:t>
                      </a:r>
                    </a:p>
                  </a:txBody>
                  <a:tcPr marR="18288" marT="18288" marB="18288" anchor="ctr"/>
                </a:tc>
                <a:extLst>
                  <a:ext uri="{0D108BD9-81ED-4DB2-BD59-A6C34878D82A}">
                    <a16:rowId xmlns:a16="http://schemas.microsoft.com/office/drawing/2014/main" val="3969706870"/>
                  </a:ext>
                </a:extLst>
              </a:tr>
              <a:tr h="271809">
                <a:tc>
                  <a:txBody>
                    <a:bodyPr/>
                    <a:lstStyle/>
                    <a:p>
                      <a:pPr marL="0" lvl="0" indent="0" algn="l" defTabSz="914400" rtl="0" eaLnBrk="1" fontAlgn="ctr" latinLnBrk="0" hangingPunct="1">
                        <a:buFont typeface="+mj-lt"/>
                        <a:buNone/>
                      </a:pPr>
                      <a:r>
                        <a:rPr lang="en-US" sz="900" u="none" strike="noStrike" kern="1200" dirty="0">
                          <a:effectLst/>
                          <a:latin typeface="+mn-lt"/>
                        </a:rPr>
                        <a:t>Cold Beverages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latin typeface="+mn-lt"/>
                        </a:rPr>
                        <a:t>Plain Milk or Milk Substitute, Flavored Milk, Milk Additives, Milkshake, Fruit Juice, Fruit Drink (not real juice), Vegetable Juice, Energy Drink, Energy Shot, Sports Drink, Soft Drink/Soda - regular or diet, Water - tap, Water - bottled (plain,  no flavoring), Water - Flavored, Water - Flavored with powders, Vitamin drinks / water (e.g.,  </a:t>
                      </a:r>
                      <a:r>
                        <a:rPr lang="en-US" sz="900" u="none" strike="noStrike" kern="1200" dirty="0" err="1">
                          <a:effectLst/>
                          <a:latin typeface="+mn-lt"/>
                        </a:rPr>
                        <a:t>Glaceau</a:t>
                      </a:r>
                      <a:r>
                        <a:rPr lang="en-US" sz="900" u="none" strike="noStrike" kern="1200" dirty="0">
                          <a:effectLst/>
                          <a:latin typeface="+mn-lt"/>
                        </a:rPr>
                        <a:t> / Vitamin Water), Coconut Water,</a:t>
                      </a:r>
                      <a:r>
                        <a:rPr lang="en-US" sz="900" u="none" strike="noStrike" kern="1200" baseline="0" dirty="0">
                          <a:effectLst/>
                          <a:latin typeface="+mn-lt"/>
                        </a:rPr>
                        <a:t> </a:t>
                      </a:r>
                      <a:r>
                        <a:rPr lang="en-US" sz="900" u="none" strike="noStrike" kern="1200" dirty="0">
                          <a:effectLst/>
                          <a:latin typeface="+mn-lt"/>
                        </a:rPr>
                        <a:t>Slushy/Frozen drink, Beer/Ale, Wine/champagne, Cocktail/Mixed drink, Spirits / Liquor by Itself, Juice Fruit Mix with Vegetables, Natural fruit juice (freshly prepared), Cider, Squash (dilute), Water Sparkling</a:t>
                      </a:r>
                      <a:endParaRPr lang="en-US" sz="900" u="none" strike="noStrike" kern="1200" dirty="0">
                        <a:solidFill>
                          <a:schemeClr val="dk1"/>
                        </a:solidFill>
                        <a:effectLst/>
                        <a:latin typeface="+mn-lt"/>
                        <a:ea typeface="+mn-ea"/>
                        <a:cs typeface="+mn-cs"/>
                      </a:endParaRPr>
                    </a:p>
                  </a:txBody>
                  <a:tcPr marR="18288" marT="18288" marB="18288" anchor="ctr"/>
                </a:tc>
                <a:extLst>
                  <a:ext uri="{0D108BD9-81ED-4DB2-BD59-A6C34878D82A}">
                    <a16:rowId xmlns:a16="http://schemas.microsoft.com/office/drawing/2014/main" val="1639587854"/>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Hot Beverages</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latin typeface="+mn-lt"/>
                        </a:rPr>
                        <a:t>Coffee,</a:t>
                      </a:r>
                      <a:r>
                        <a:rPr lang="en-US" sz="900" u="none" strike="noStrike" kern="1200" baseline="0" dirty="0">
                          <a:effectLst/>
                          <a:latin typeface="+mn-lt"/>
                        </a:rPr>
                        <a:t> </a:t>
                      </a:r>
                      <a:r>
                        <a:rPr lang="en-US" sz="900" u="none" strike="noStrike" kern="1200" dirty="0">
                          <a:effectLst/>
                          <a:latin typeface="+mn-lt"/>
                        </a:rPr>
                        <a:t>Tea, </a:t>
                      </a:r>
                      <a:r>
                        <a:rPr lang="en-US" sz="900" u="none" strike="noStrike" kern="1200" dirty="0" err="1">
                          <a:effectLst/>
                          <a:latin typeface="+mn-lt"/>
                        </a:rPr>
                        <a:t>Atole</a:t>
                      </a:r>
                      <a:r>
                        <a:rPr lang="en-US" sz="900" u="none" strike="noStrike" kern="1200" dirty="0">
                          <a:effectLst/>
                          <a:latin typeface="+mn-lt"/>
                        </a:rPr>
                        <a:t> / </a:t>
                      </a:r>
                      <a:r>
                        <a:rPr lang="en-US" sz="900" u="none" strike="noStrike" kern="1200" dirty="0" err="1">
                          <a:effectLst/>
                          <a:latin typeface="+mn-lt"/>
                        </a:rPr>
                        <a:t>champurrado</a:t>
                      </a:r>
                      <a:endParaRPr lang="en-US" sz="900" u="none" strike="noStrike" kern="1200" dirty="0">
                        <a:solidFill>
                          <a:schemeClr val="dk1"/>
                        </a:solidFill>
                        <a:effectLst/>
                        <a:latin typeface="+mn-lt"/>
                        <a:ea typeface="+mn-ea"/>
                        <a:cs typeface="+mn-cs"/>
                      </a:endParaRPr>
                    </a:p>
                  </a:txBody>
                  <a:tcPr marR="18288" marT="18288" marB="18288" anchor="ctr"/>
                </a:tc>
                <a:extLst>
                  <a:ext uri="{0D108BD9-81ED-4DB2-BD59-A6C34878D82A}">
                    <a16:rowId xmlns:a16="http://schemas.microsoft.com/office/drawing/2014/main" val="3483627634"/>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Alcohol - All</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u="none" strike="noStrike" dirty="0">
                          <a:effectLst/>
                          <a:latin typeface="+mn-lt"/>
                        </a:rPr>
                        <a:t>Beer/Ale, Wine/Champagne, Cocktail/Mixed drink, Spirits / Liquor by Itself, Cider</a:t>
                      </a:r>
                      <a:endParaRPr lang="en-US" sz="900" b="0" i="0" u="none" strike="noStrike" dirty="0">
                        <a:solidFill>
                          <a:srgbClr val="000000"/>
                        </a:solidFill>
                        <a:effectLst/>
                        <a:latin typeface="+mn-lt"/>
                      </a:endParaRPr>
                    </a:p>
                  </a:txBody>
                  <a:tcPr marR="18288" marT="18288" marB="18288" anchor="ctr"/>
                </a:tc>
                <a:extLst>
                  <a:ext uri="{0D108BD9-81ED-4DB2-BD59-A6C34878D82A}">
                    <a16:rowId xmlns:a16="http://schemas.microsoft.com/office/drawing/2014/main" val="2247603923"/>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Energy/Sport Drinks - All</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latin typeface="+mn-lt"/>
                        </a:rPr>
                        <a:t>Energy Drink, Energy Shot, Sports Drink</a:t>
                      </a:r>
                      <a:endParaRPr lang="en-US" sz="900" u="none" strike="noStrike" kern="1200" dirty="0">
                        <a:solidFill>
                          <a:schemeClr val="dk1"/>
                        </a:solidFill>
                        <a:effectLst/>
                        <a:latin typeface="+mn-lt"/>
                        <a:ea typeface="+mn-ea"/>
                        <a:cs typeface="+mn-cs"/>
                      </a:endParaRPr>
                    </a:p>
                  </a:txBody>
                  <a:tcPr marR="18288" marT="18288" marB="18288" anchor="ctr"/>
                </a:tc>
                <a:extLst>
                  <a:ext uri="{0D108BD9-81ED-4DB2-BD59-A6C34878D82A}">
                    <a16:rowId xmlns:a16="http://schemas.microsoft.com/office/drawing/2014/main" val="30894804"/>
                  </a:ext>
                </a:extLst>
              </a:tr>
              <a:tr h="389987">
                <a:tc>
                  <a:txBody>
                    <a:bodyPr/>
                    <a:lstStyle/>
                    <a:p>
                      <a:pPr marL="0" lvl="0" indent="0" algn="l" defTabSz="914400" rtl="0" eaLnBrk="1" fontAlgn="ctr" latinLnBrk="0" hangingPunct="1">
                        <a:buFont typeface="+mj-lt"/>
                        <a:buNone/>
                      </a:pPr>
                      <a:r>
                        <a:rPr lang="nb-NO" sz="900" u="none" strike="noStrike" kern="1200" dirty="0">
                          <a:effectLst/>
                          <a:latin typeface="+mn-lt"/>
                        </a:rPr>
                        <a:t>Fruit or Veggie Drink - All</a:t>
                      </a:r>
                      <a:endParaRPr lang="nb-NO"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latin typeface="+mn-lt"/>
                        </a:rPr>
                        <a:t>Fruit Juice, Fruit Drink (not real juice), Vegetable Juice, Juice Fruit Mix with Vegetables, Natural fruit juice (freshly prepared)</a:t>
                      </a:r>
                      <a:endParaRPr lang="en-US" sz="900" u="none" strike="noStrike" kern="1200" dirty="0">
                        <a:solidFill>
                          <a:schemeClr val="dk1"/>
                        </a:solidFill>
                        <a:effectLst/>
                        <a:latin typeface="+mn-lt"/>
                        <a:ea typeface="+mn-ea"/>
                        <a:cs typeface="+mn-cs"/>
                      </a:endParaRPr>
                    </a:p>
                  </a:txBody>
                  <a:tcPr marR="18288" marT="18288" marB="18288" anchor="ctr"/>
                </a:tc>
                <a:extLst>
                  <a:ext uri="{0D108BD9-81ED-4DB2-BD59-A6C34878D82A}">
                    <a16:rowId xmlns:a16="http://schemas.microsoft.com/office/drawing/2014/main" val="3740026103"/>
                  </a:ext>
                </a:extLst>
              </a:tr>
              <a:tr h="236356">
                <a:tc>
                  <a:txBody>
                    <a:bodyPr/>
                    <a:lstStyle/>
                    <a:p>
                      <a:pPr marL="0" lvl="0" indent="0" algn="l" defTabSz="914400" rtl="0" eaLnBrk="1" fontAlgn="ctr" latinLnBrk="0" hangingPunct="1">
                        <a:buFont typeface="+mj-lt"/>
                        <a:buNone/>
                      </a:pPr>
                      <a:r>
                        <a:rPr lang="en-US" sz="900" u="none" strike="noStrike" kern="1200" dirty="0">
                          <a:effectLst/>
                          <a:latin typeface="+mn-lt"/>
                        </a:rPr>
                        <a:t>Milk - All</a:t>
                      </a:r>
                      <a:endParaRPr lang="en-US" sz="900" b="0" i="0" u="none" strike="noStrike" kern="1200" dirty="0">
                        <a:solidFill>
                          <a:schemeClr val="tx1"/>
                        </a:solidFill>
                        <a:effectLst/>
                        <a:latin typeface="+mn-lt"/>
                        <a:ea typeface="+mn-ea"/>
                        <a:cs typeface="+mn-cs"/>
                      </a:endParaRPr>
                    </a:p>
                  </a:txBody>
                  <a:tcPr anchor="ctr"/>
                </a:tc>
                <a:tc>
                  <a:txBody>
                    <a:bodyPr/>
                    <a:lstStyle/>
                    <a:p>
                      <a:pPr marL="171450" indent="-171450" algn="l" defTabSz="914400" rtl="0" eaLnBrk="1" fontAlgn="t" latinLnBrk="0" hangingPunct="1">
                        <a:buClr>
                          <a:srgbClr val="DC2347"/>
                        </a:buClr>
                        <a:buSzPct val="130000"/>
                        <a:buFont typeface="Arial" panose="020B0604020202020204" pitchFamily="34" charset="0"/>
                        <a:buChar char="•"/>
                      </a:pPr>
                      <a:r>
                        <a:rPr lang="en-US" sz="900" u="none" strike="noStrike" kern="1200" dirty="0">
                          <a:effectLst/>
                          <a:latin typeface="+mn-lt"/>
                        </a:rPr>
                        <a:t>Plain Milk or Milk Substitute, Flavored Milk, Milk Additives, Milkshake, Plain Milk, Milk Substitute</a:t>
                      </a:r>
                      <a:endParaRPr lang="en-US" sz="900" u="none" strike="noStrike" kern="1200" dirty="0">
                        <a:solidFill>
                          <a:schemeClr val="dk1"/>
                        </a:solidFill>
                        <a:effectLst/>
                        <a:latin typeface="+mn-lt"/>
                        <a:ea typeface="+mn-ea"/>
                        <a:cs typeface="+mn-cs"/>
                      </a:endParaRPr>
                    </a:p>
                  </a:txBody>
                  <a:tcPr marR="18288" marT="18288" marB="18288" anchor="ctr"/>
                </a:tc>
                <a:extLst>
                  <a:ext uri="{0D108BD9-81ED-4DB2-BD59-A6C34878D82A}">
                    <a16:rowId xmlns:a16="http://schemas.microsoft.com/office/drawing/2014/main" val="1122214273"/>
                  </a:ext>
                </a:extLst>
              </a:tr>
              <a:tr h="293325">
                <a:tc>
                  <a:txBody>
                    <a:bodyPr/>
                    <a:lstStyle/>
                    <a:p>
                      <a:pPr marL="0" lvl="0" indent="0" algn="l" defTabSz="914400" rtl="0" eaLnBrk="1" fontAlgn="ctr" latinLnBrk="0" hangingPunct="1">
                        <a:buFont typeface="+mj-lt"/>
                        <a:buNone/>
                      </a:pPr>
                      <a:r>
                        <a:rPr lang="en-US" sz="900" u="none" strike="noStrike" kern="1200" dirty="0">
                          <a:effectLst/>
                          <a:latin typeface="+mn-lt"/>
                        </a:rPr>
                        <a:t>Water - All</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IN" sz="900" u="none" strike="noStrike" dirty="0">
                          <a:effectLst/>
                          <a:latin typeface="+mn-lt"/>
                        </a:rPr>
                        <a:t>Water - tap, Water - bottled (plain,  no </a:t>
                      </a:r>
                      <a:r>
                        <a:rPr lang="en-IN" sz="900" u="none" strike="noStrike" dirty="0" err="1">
                          <a:effectLst/>
                          <a:latin typeface="+mn-lt"/>
                        </a:rPr>
                        <a:t>flavoring</a:t>
                      </a:r>
                      <a:r>
                        <a:rPr lang="en-IN" sz="900" u="none" strike="noStrike" dirty="0">
                          <a:effectLst/>
                          <a:latin typeface="+mn-lt"/>
                        </a:rPr>
                        <a:t>), Water - </a:t>
                      </a:r>
                      <a:r>
                        <a:rPr lang="en-IN" sz="900" u="none" strike="noStrike" dirty="0" err="1">
                          <a:effectLst/>
                          <a:latin typeface="+mn-lt"/>
                        </a:rPr>
                        <a:t>Flavored</a:t>
                      </a:r>
                      <a:r>
                        <a:rPr lang="en-IN" sz="900" u="none" strike="noStrike" dirty="0">
                          <a:effectLst/>
                          <a:latin typeface="+mn-lt"/>
                        </a:rPr>
                        <a:t>, Water - </a:t>
                      </a:r>
                      <a:r>
                        <a:rPr lang="en-IN" sz="900" u="none" strike="noStrike" dirty="0" err="1">
                          <a:effectLst/>
                          <a:latin typeface="+mn-lt"/>
                        </a:rPr>
                        <a:t>Flavored</a:t>
                      </a:r>
                      <a:r>
                        <a:rPr lang="en-IN" sz="900" u="none" strike="noStrike" dirty="0">
                          <a:effectLst/>
                          <a:latin typeface="+mn-lt"/>
                        </a:rPr>
                        <a:t> with powders, Vitamin drinks / water (e.g.,  </a:t>
                      </a:r>
                      <a:r>
                        <a:rPr lang="en-IN" sz="900" u="none" strike="noStrike" dirty="0" err="1">
                          <a:effectLst/>
                          <a:latin typeface="+mn-lt"/>
                        </a:rPr>
                        <a:t>Glaceau</a:t>
                      </a:r>
                      <a:r>
                        <a:rPr lang="en-IN" sz="900" u="none" strike="noStrike" dirty="0">
                          <a:effectLst/>
                          <a:latin typeface="+mn-lt"/>
                        </a:rPr>
                        <a:t> / Vitamin Water), Coconut Water, Water Sparkling</a:t>
                      </a:r>
                      <a:endParaRPr lang="en-IN" sz="900" b="0" i="0" u="none" strike="noStrike" dirty="0">
                        <a:solidFill>
                          <a:srgbClr val="000000"/>
                        </a:solidFill>
                        <a:effectLst/>
                        <a:latin typeface="+mn-lt"/>
                      </a:endParaRPr>
                    </a:p>
                  </a:txBody>
                  <a:tcPr marR="18288" marT="18288" marB="18288" anchor="ctr"/>
                </a:tc>
                <a:extLst>
                  <a:ext uri="{0D108BD9-81ED-4DB2-BD59-A6C34878D82A}">
                    <a16:rowId xmlns:a16="http://schemas.microsoft.com/office/drawing/2014/main" val="827502084"/>
                  </a:ext>
                </a:extLst>
              </a:tr>
              <a:tr h="293325">
                <a:tc>
                  <a:txBody>
                    <a:bodyPr/>
                    <a:lstStyle/>
                    <a:p>
                      <a:pPr marL="0" lvl="0" indent="0" algn="l" defTabSz="914400" rtl="0" eaLnBrk="1" fontAlgn="ctr" latinLnBrk="0" hangingPunct="1">
                        <a:buFont typeface="+mj-lt"/>
                        <a:buNone/>
                      </a:pPr>
                      <a:r>
                        <a:rPr lang="en-US" sz="900" dirty="0"/>
                        <a:t>Total Meat Category</a:t>
                      </a:r>
                      <a:endParaRPr lang="en-US" sz="900" b="0" i="0" u="none" strike="noStrike" kern="1200" dirty="0">
                        <a:solidFill>
                          <a:schemeClr val="tx1"/>
                        </a:solidFill>
                        <a:effectLst/>
                        <a:latin typeface="+mn-lt"/>
                        <a:ea typeface="+mn-ea"/>
                        <a:cs typeface="+mn-cs"/>
                      </a:endParaRPr>
                    </a:p>
                  </a:txBody>
                  <a:tcPr anchor="ct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US" sz="900" dirty="0"/>
                        <a:t>Breakfast Meat, Cooked Meats, Meatballs, Deli Lunch Meat, Fish, Salmon, Hamburger, Hot Dog, Frozen Chicken Nuggets, Frozen Corn Dogs/Bites, Frozen Wings</a:t>
                      </a:r>
                      <a:endParaRPr lang="en-IN" sz="900" b="0" i="0" u="none" strike="noStrike" dirty="0">
                        <a:solidFill>
                          <a:srgbClr val="000000"/>
                        </a:solidFill>
                        <a:effectLst/>
                        <a:latin typeface="+mn-lt"/>
                      </a:endParaRPr>
                    </a:p>
                  </a:txBody>
                  <a:tcPr marR="18288" marT="18288" marB="18288" anchor="ctr"/>
                </a:tc>
                <a:extLst>
                  <a:ext uri="{0D108BD9-81ED-4DB2-BD59-A6C34878D82A}">
                    <a16:rowId xmlns:a16="http://schemas.microsoft.com/office/drawing/2014/main" val="3964128394"/>
                  </a:ext>
                </a:extLst>
              </a:tr>
              <a:tr h="293325">
                <a:tc>
                  <a:txBody>
                    <a:bodyPr/>
                    <a:lstStyle/>
                    <a:p>
                      <a:pPr marL="0" lvl="0" indent="0" algn="l" defTabSz="914400" rtl="0" eaLnBrk="1" fontAlgn="ctr" latinLnBrk="0" hangingPunct="1">
                        <a:buFont typeface="+mj-lt"/>
                        <a:buNone/>
                      </a:pPr>
                      <a:r>
                        <a:rPr lang="en-US" sz="900" b="0" i="0" u="none" strike="noStrike" kern="1200" dirty="0">
                          <a:solidFill>
                            <a:schemeClr val="tx1"/>
                          </a:solidFill>
                          <a:effectLst/>
                          <a:latin typeface="+mn-lt"/>
                          <a:ea typeface="+mn-ea"/>
                          <a:cs typeface="+mn-cs"/>
                        </a:rPr>
                        <a:t>Total Meat + Veggie Category</a:t>
                      </a:r>
                    </a:p>
                  </a:txBody>
                  <a:tcPr anchor="ctr">
                    <a:lnB w="12700" cap="flat" cmpd="sng" algn="ctr">
                      <a:noFill/>
                      <a:prstDash val="solid"/>
                      <a:round/>
                      <a:headEnd type="none" w="med" len="med"/>
                      <a:tailEnd type="none" w="med" len="med"/>
                    </a:lnB>
                  </a:tcPr>
                </a:tc>
                <a:tc>
                  <a:txBody>
                    <a:bodyPr/>
                    <a:lstStyle/>
                    <a:p>
                      <a:pPr marL="171450" marR="0" lvl="0" indent="-171450" algn="l" defTabSz="914400" rtl="0" eaLnBrk="1" fontAlgn="t" latinLnBrk="0" hangingPunct="1">
                        <a:lnSpc>
                          <a:spcPct val="100000"/>
                        </a:lnSpc>
                        <a:spcBef>
                          <a:spcPct val="0"/>
                        </a:spcBef>
                        <a:spcAft>
                          <a:spcPct val="0"/>
                        </a:spcAft>
                        <a:buClr>
                          <a:srgbClr val="DC2347"/>
                        </a:buClr>
                        <a:buSzPct val="130000"/>
                        <a:buFont typeface="Arial" panose="020B0604020202020204" pitchFamily="34" charset="0"/>
                        <a:buChar char="•"/>
                        <a:defRPr/>
                      </a:pPr>
                      <a:r>
                        <a:rPr lang="en-IN" sz="900" b="0" i="0" u="none" strike="noStrike" dirty="0">
                          <a:solidFill>
                            <a:srgbClr val="000000"/>
                          </a:solidFill>
                          <a:effectLst/>
                          <a:latin typeface="+mn-lt"/>
                        </a:rPr>
                        <a:t>Breakfast Meat, Breakfast Meat Alternative (Veggie, Soy),  Cooked Meats, Meatballs, Deli Lunch Meat, Fish, Salmon, Hamburger, Meat Alternative Burger, Hot Dog, Meat Alternative Veggie Hot Dogs, Frozen Chicken Nuggets, Meat Alternative Chicken, Frozen Corn Dogs/Bites, Frozen Wings</a:t>
                      </a:r>
                    </a:p>
                  </a:txBody>
                  <a:tcPr marR="18288" marT="18288" marB="18288" anchor="ctr">
                    <a:lnB w="12700" cap="flat" cmpd="sng" algn="ctr">
                      <a:noFill/>
                      <a:prstDash val="solid"/>
                      <a:round/>
                      <a:headEnd type="none" w="med" len="med"/>
                      <a:tailEnd type="none" w="med" len="med"/>
                    </a:lnB>
                  </a:tcPr>
                </a:tc>
                <a:extLst>
                  <a:ext uri="{0D108BD9-81ED-4DB2-BD59-A6C34878D82A}">
                    <a16:rowId xmlns:a16="http://schemas.microsoft.com/office/drawing/2014/main" val="4086319231"/>
                  </a:ext>
                </a:extLst>
              </a:tr>
            </a:tbl>
          </a:graphicData>
        </a:graphic>
      </p:graphicFrame>
      <p:sp>
        <p:nvSpPr>
          <p:cNvPr id="7" name="Title 1"/>
          <p:cNvSpPr txBox="1"/>
          <p:nvPr/>
        </p:nvSpPr>
        <p:spPr>
          <a:xfrm>
            <a:off x="292608" y="222764"/>
            <a:ext cx="11640095" cy="416998"/>
          </a:xfrm>
          <a:prstGeom prst="rect">
            <a:avLst/>
          </a:prstGeom>
          <a:solidFill>
            <a:schemeClr val="bg1">
              <a:lumMod val="85000"/>
            </a:schemeClr>
          </a:solid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cs typeface="Arial"/>
              </a:rPr>
              <a:t>CUSTOM</a:t>
            </a:r>
            <a:r>
              <a:rPr kumimoji="0" lang="en-US" sz="2000" b="0" i="0" u="none" strike="noStrike" kern="1200" cap="none" spc="0" normalizeH="0" baseline="0" noProof="0">
                <a:ln>
                  <a:noFill/>
                </a:ln>
                <a:solidFill>
                  <a:prstClr val="black"/>
                </a:solidFill>
                <a:effectLst/>
                <a:uLnTx/>
                <a:uFillTx/>
                <a:latin typeface="Franklin Gothic Medium Cond"/>
                <a:ea typeface="+mj-ea"/>
                <a:cs typeface="Arial"/>
              </a:rPr>
              <a:t> CATEGORY DESCRIPTIONS</a:t>
            </a:r>
          </a:p>
        </p:txBody>
      </p:sp>
      <p:sp>
        <p:nvSpPr>
          <p:cNvPr id="5" name="Slide Number Placeholder 4">
            <a:extLst>
              <a:ext uri="{FF2B5EF4-FFF2-40B4-BE49-F238E27FC236}">
                <a16:creationId xmlns:a16="http://schemas.microsoft.com/office/drawing/2014/main" id="{6ED56D2E-B034-4BE8-A996-25549547966B}"/>
              </a:ext>
            </a:extLst>
          </p:cNvPr>
          <p:cNvSpPr>
            <a:spLocks noGrp="1"/>
          </p:cNvSpPr>
          <p:nvPr>
            <p:ph type="sldNum" sz="quarter" idx="4"/>
          </p:nvPr>
        </p:nvSpPr>
        <p:spPr/>
        <p:txBody>
          <a:bodyPr/>
          <a:lstStyle/>
          <a:p>
            <a:fld id="{A26DCA39-FE7E-4B33-9419-C9BB65BD885E}" type="slidenum">
              <a:rPr lang="en-US" smtClean="0"/>
              <a:pPr/>
              <a:t>27</a:t>
            </a:fld>
            <a:endParaRPr lang="en-US" dirty="0"/>
          </a:p>
        </p:txBody>
      </p:sp>
    </p:spTree>
    <p:extLst>
      <p:ext uri="{BB962C8B-B14F-4D97-AF65-F5344CB8AC3E}">
        <p14:creationId xmlns:p14="http://schemas.microsoft.com/office/powerpoint/2010/main" val="186691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661" y="121420"/>
            <a:ext cx="11583312" cy="1515954"/>
          </a:xfrm>
        </p:spPr>
        <p:txBody>
          <a:bodyPr>
            <a:normAutofit/>
          </a:bodyPr>
          <a:lstStyle/>
          <a:p>
            <a:pPr lvl="0" defTabSz="701368">
              <a:defRPr/>
            </a:pPr>
            <a:r>
              <a:rPr lang="en-US" dirty="0"/>
              <a:t>Occasions allow us to move beyond category-first thinking</a:t>
            </a:r>
          </a:p>
        </p:txBody>
      </p:sp>
      <p:sp>
        <p:nvSpPr>
          <p:cNvPr id="6" name="Rectangle 5"/>
          <p:cNvSpPr/>
          <p:nvPr/>
        </p:nvSpPr>
        <p:spPr>
          <a:xfrm>
            <a:off x="467661" y="1288748"/>
            <a:ext cx="8990237" cy="104768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139" tIns="35069" rIns="70139" bIns="35069" numCol="1" spcCol="0" rtlCol="0" fromWordArt="0" anchor="ctr" anchorCtr="0" forceAA="0" compatLnSpc="1">
            <a:prstTxWarp prst="textNoShape">
              <a:avLst/>
            </a:prstTxWarp>
            <a:noAutofit/>
          </a:bodyPr>
          <a:lstStyle/>
          <a:p>
            <a:pPr marL="0" marR="0" lvl="0" indent="0" algn="l" defTabSz="111327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Franklin Gothic Medium Cond"/>
                <a:ea typeface="+mn-ea"/>
                <a:cs typeface="+mn-cs"/>
              </a:rPr>
              <a:t>Occasions challenge us to think about how to better meet the needs within the occasions compared to our category competitors and against competing categories.</a:t>
            </a:r>
          </a:p>
        </p:txBody>
      </p:sp>
      <p:sp>
        <p:nvSpPr>
          <p:cNvPr id="13" name="Title 1"/>
          <p:cNvSpPr txBox="1">
            <a:spLocks/>
          </p:cNvSpPr>
          <p:nvPr/>
        </p:nvSpPr>
        <p:spPr>
          <a:xfrm>
            <a:off x="0" y="2568490"/>
            <a:ext cx="7903403" cy="3601684"/>
          </a:xfrm>
          <a:prstGeom prst="rect">
            <a:avLst/>
          </a:prstGeom>
          <a:solidFill>
            <a:schemeClr val="tx1">
              <a:lumMod val="65000"/>
              <a:lumOff val="35000"/>
            </a:schemeClr>
          </a:solid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Franklin Gothic Medium Cond"/>
              <a:ea typeface="+mj-ea"/>
              <a:cs typeface="+mj-cs"/>
            </a:endParaRPr>
          </a:p>
        </p:txBody>
      </p:sp>
      <p:sp>
        <p:nvSpPr>
          <p:cNvPr id="11" name="Rectangle 10"/>
          <p:cNvSpPr/>
          <p:nvPr/>
        </p:nvSpPr>
        <p:spPr>
          <a:xfrm>
            <a:off x="467661" y="2988002"/>
            <a:ext cx="8253257" cy="2762660"/>
          </a:xfrm>
          <a:prstGeom prst="rect">
            <a:avLst/>
          </a:prstGeom>
        </p:spPr>
        <p:txBody>
          <a:bodyPr wrap="square" lIns="145143" tIns="72571" rIns="145143" bIns="72571">
            <a:spAutoFit/>
          </a:bodyPr>
          <a:lstStyle/>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Intuitive and globally understood</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Provide clarity on what people eat and why</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Sharpen our perspective on consumer behavior and trends</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Identify white-space and category-adjacent growth opportunities </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Understand truly “ownable” occasions where Kellogg’s can differentiate</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Focus our innovation and commercialization efforts</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Focus our M&amp;A activities</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7177" b="9931"/>
          <a:stretch/>
        </p:blipFill>
        <p:spPr>
          <a:xfrm>
            <a:off x="7903403" y="2568490"/>
            <a:ext cx="4274801" cy="3601684"/>
          </a:xfrm>
          <a:prstGeom prst="rect">
            <a:avLst/>
          </a:prstGeom>
        </p:spPr>
      </p:pic>
      <p:sp>
        <p:nvSpPr>
          <p:cNvPr id="4" name="Slide Number Placeholder 3">
            <a:extLst>
              <a:ext uri="{FF2B5EF4-FFF2-40B4-BE49-F238E27FC236}">
                <a16:creationId xmlns:a16="http://schemas.microsoft.com/office/drawing/2014/main" id="{37366AA3-FE2C-4848-AC4A-9C0700870FB7}"/>
              </a:ext>
            </a:extLst>
          </p:cNvPr>
          <p:cNvSpPr>
            <a:spLocks noGrp="1"/>
          </p:cNvSpPr>
          <p:nvPr>
            <p:ph type="sldNum" sz="quarter" idx="4"/>
          </p:nvPr>
        </p:nvSpPr>
        <p:spPr/>
        <p:txBody>
          <a:bodyPr/>
          <a:lstStyle/>
          <a:p>
            <a:fld id="{A26DCA39-FE7E-4B33-9419-C9BB65BD885E}" type="slidenum">
              <a:rPr lang="en-US" smtClean="0"/>
              <a:pPr/>
              <a:t>3</a:t>
            </a:fld>
            <a:endParaRPr lang="en-US" dirty="0"/>
          </a:p>
        </p:txBody>
      </p:sp>
    </p:spTree>
    <p:extLst>
      <p:ext uri="{BB962C8B-B14F-4D97-AF65-F5344CB8AC3E}">
        <p14:creationId xmlns:p14="http://schemas.microsoft.com/office/powerpoint/2010/main" val="2564366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669625" y="2490103"/>
            <a:ext cx="4416907" cy="2224217"/>
          </a:xfrm>
          <a:prstGeom prst="rect">
            <a:avLst/>
          </a:prstGeom>
        </p:spPr>
      </p:pic>
      <p:sp>
        <p:nvSpPr>
          <p:cNvPr id="2" name="Title 1"/>
          <p:cNvSpPr>
            <a:spLocks noGrp="1"/>
          </p:cNvSpPr>
          <p:nvPr>
            <p:ph type="title"/>
          </p:nvPr>
        </p:nvSpPr>
        <p:spPr/>
        <p:txBody>
          <a:bodyPr>
            <a:noAutofit/>
          </a:bodyPr>
          <a:lstStyle/>
          <a:p>
            <a:r>
              <a:rPr lang="en-US" dirty="0"/>
              <a:t>Occasions will influence all aspects of the business…</a:t>
            </a:r>
          </a:p>
        </p:txBody>
      </p:sp>
      <p:sp>
        <p:nvSpPr>
          <p:cNvPr id="8" name="Trapezoid 7"/>
          <p:cNvSpPr/>
          <p:nvPr/>
        </p:nvSpPr>
        <p:spPr bwMode="auto">
          <a:xfrm>
            <a:off x="10023" y="205594"/>
            <a:ext cx="2469673" cy="279613"/>
          </a:xfrm>
          <a:prstGeom prst="trapezoid">
            <a:avLst/>
          </a:prstGeom>
          <a:noFill/>
          <a:ln w="9525" cap="flat" cmpd="sng" algn="ctr">
            <a:noFill/>
            <a:prstDash val="solid"/>
            <a:round/>
            <a:headEnd type="none" w="med" len="med"/>
            <a:tailEnd type="none" w="med" len="med"/>
          </a:ln>
          <a:effectLst/>
        </p:spPr>
        <p:txBody>
          <a:bodyPr vert="horz" wrap="square" lIns="70885" tIns="0" rIns="70885" bIns="0" numCol="1" rtlCol="0" anchor="t" anchorCtr="0" compatLnSpc="1">
            <a:prstTxWarp prst="textNoShape">
              <a:avLst/>
            </a:prstTxWarp>
            <a:spAutoFit/>
          </a:bodyPr>
          <a:lstStyle/>
          <a:p>
            <a:pPr marL="0" marR="0" lvl="0" indent="0" algn="l" defTabSz="8999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B5C5E"/>
              </a:solidFill>
              <a:effectLst/>
              <a:uLnTx/>
              <a:uFillTx/>
              <a:latin typeface="Arial"/>
              <a:ea typeface="+mn-ea"/>
              <a:cs typeface="+mn-cs"/>
            </a:endParaRPr>
          </a:p>
        </p:txBody>
      </p:sp>
      <p:sp>
        <p:nvSpPr>
          <p:cNvPr id="18" name="Rounded Rectangle 17"/>
          <p:cNvSpPr/>
          <p:nvPr/>
        </p:nvSpPr>
        <p:spPr>
          <a:xfrm>
            <a:off x="2777593" y="2380358"/>
            <a:ext cx="2125788" cy="526178"/>
          </a:xfrm>
          <a:prstGeom prst="roundRect">
            <a:avLst>
              <a:gd name="adj" fmla="val 0"/>
            </a:avLst>
          </a:prstGeom>
          <a:solidFill>
            <a:schemeClr val="tx1">
              <a:lumMod val="65000"/>
              <a:lumOff val="3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PORTFOLIO</a:t>
            </a:r>
          </a:p>
        </p:txBody>
      </p:sp>
      <p:sp>
        <p:nvSpPr>
          <p:cNvPr id="26" name="TextBox 5"/>
          <p:cNvSpPr txBox="1">
            <a:spLocks noChangeArrowheads="1"/>
          </p:cNvSpPr>
          <p:nvPr/>
        </p:nvSpPr>
        <p:spPr bwMode="auto">
          <a:xfrm>
            <a:off x="5194005" y="2326059"/>
            <a:ext cx="512064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699" tIns="44911" rIns="89699" bIns="44911">
            <a:spAutoFit/>
          </a:bodyPr>
          <a:lstStyle>
            <a:lvl1pPr defTabSz="457200">
              <a:defRPr sz="1500" b="1">
                <a:solidFill>
                  <a:schemeClr val="tx1"/>
                </a:solidFill>
                <a:latin typeface="Calibri" pitchFamily="34" charset="0"/>
                <a:ea typeface="ＭＳ Ｐゴシック"/>
                <a:cs typeface="ＭＳ Ｐゴシック"/>
              </a:defRPr>
            </a:lvl1pPr>
            <a:lvl2pPr marL="742950" indent="-285750" defTabSz="457200">
              <a:defRPr sz="1500" b="1">
                <a:solidFill>
                  <a:schemeClr val="tx1"/>
                </a:solidFill>
                <a:latin typeface="Calibri" pitchFamily="34" charset="0"/>
                <a:ea typeface="ＭＳ Ｐゴシック"/>
                <a:cs typeface="ＭＳ Ｐゴシック"/>
              </a:defRPr>
            </a:lvl2pPr>
            <a:lvl3pPr marL="1143000" indent="-228600" defTabSz="457200">
              <a:defRPr sz="1500" b="1">
                <a:solidFill>
                  <a:schemeClr val="tx1"/>
                </a:solidFill>
                <a:latin typeface="Calibri" pitchFamily="34" charset="0"/>
                <a:ea typeface="ＭＳ Ｐゴシック"/>
                <a:cs typeface="ＭＳ Ｐゴシック"/>
              </a:defRPr>
            </a:lvl3pPr>
            <a:lvl4pPr marL="1600200" indent="-228600" defTabSz="457200">
              <a:defRPr sz="1500" b="1">
                <a:solidFill>
                  <a:schemeClr val="tx1"/>
                </a:solidFill>
                <a:latin typeface="Calibri" pitchFamily="34" charset="0"/>
                <a:ea typeface="ＭＳ Ｐゴシック"/>
                <a:cs typeface="ＭＳ Ｐゴシック"/>
              </a:defRPr>
            </a:lvl4pPr>
            <a:lvl5pPr marL="2057400" indent="-228600" defTabSz="457200">
              <a:defRPr sz="1500" b="1">
                <a:solidFill>
                  <a:schemeClr val="tx1"/>
                </a:solidFill>
                <a:latin typeface="Calibri" pitchFamily="34" charset="0"/>
                <a:ea typeface="ＭＳ Ｐゴシック"/>
                <a:cs typeface="ＭＳ Ｐゴシック"/>
              </a:defRPr>
            </a:lvl5pPr>
            <a:lvl6pPr marL="25146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6pPr>
            <a:lvl7pPr marL="29718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7pPr>
            <a:lvl8pPr marL="34290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8pPr>
            <a:lvl9pPr marL="38862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9pPr>
          </a:lstStyle>
          <a:p>
            <a:pPr marL="0" marR="0" lvl="0" indent="0" algn="l" defTabSz="4484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Optimize portfolio by maximizing reach &amp; </a:t>
            </a:r>
            <a:b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b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minimizing duplication</a:t>
            </a:r>
          </a:p>
        </p:txBody>
      </p:sp>
      <p:sp>
        <p:nvSpPr>
          <p:cNvPr id="23" name="Isosceles Triangle 22"/>
          <p:cNvSpPr/>
          <p:nvPr/>
        </p:nvSpPr>
        <p:spPr>
          <a:xfrm rot="5400000" flipH="1">
            <a:off x="4700560" y="2547039"/>
            <a:ext cx="577455" cy="1718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699" tIns="44911" rIns="89699" bIns="44911" rtlCol="0" anchor="ctr"/>
          <a:lstStyle/>
          <a:p>
            <a:pPr marL="0" marR="0" lvl="0" indent="0" algn="ctr" defTabSz="8556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9CC00"/>
              </a:solidFill>
              <a:effectLst/>
              <a:uLnTx/>
              <a:uFillTx/>
              <a:latin typeface="Arial Narrow"/>
              <a:ea typeface="+mn-ea"/>
              <a:cs typeface="+mn-cs"/>
            </a:endParaRPr>
          </a:p>
        </p:txBody>
      </p:sp>
      <p:sp>
        <p:nvSpPr>
          <p:cNvPr id="20" name="Rounded Rectangle 19"/>
          <p:cNvSpPr/>
          <p:nvPr/>
        </p:nvSpPr>
        <p:spPr>
          <a:xfrm>
            <a:off x="2777593" y="5284483"/>
            <a:ext cx="2125788" cy="526178"/>
          </a:xfrm>
          <a:prstGeom prst="roundRect">
            <a:avLst>
              <a:gd name="adj" fmla="val 0"/>
            </a:avLst>
          </a:prstGeom>
          <a:solidFill>
            <a:schemeClr val="tx1">
              <a:lumMod val="65000"/>
              <a:lumOff val="3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EXECUTION</a:t>
            </a:r>
          </a:p>
        </p:txBody>
      </p:sp>
      <p:sp>
        <p:nvSpPr>
          <p:cNvPr id="27" name="TextBox 5"/>
          <p:cNvSpPr txBox="1">
            <a:spLocks noChangeArrowheads="1"/>
          </p:cNvSpPr>
          <p:nvPr/>
        </p:nvSpPr>
        <p:spPr bwMode="auto">
          <a:xfrm>
            <a:off x="5194005" y="5227532"/>
            <a:ext cx="512064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699" tIns="44911" rIns="89699" bIns="44911">
            <a:spAutoFit/>
          </a:bodyPr>
          <a:lstStyle>
            <a:lvl1pPr defTabSz="457200">
              <a:defRPr sz="1500" b="1">
                <a:solidFill>
                  <a:schemeClr val="tx1"/>
                </a:solidFill>
                <a:latin typeface="Calibri" pitchFamily="34" charset="0"/>
                <a:ea typeface="ＭＳ Ｐゴシック"/>
                <a:cs typeface="ＭＳ Ｐゴシック"/>
              </a:defRPr>
            </a:lvl1pPr>
            <a:lvl2pPr marL="742950" indent="-285750" defTabSz="457200">
              <a:defRPr sz="1500" b="1">
                <a:solidFill>
                  <a:schemeClr val="tx1"/>
                </a:solidFill>
                <a:latin typeface="Calibri" pitchFamily="34" charset="0"/>
                <a:ea typeface="ＭＳ Ｐゴシック"/>
                <a:cs typeface="ＭＳ Ｐゴシック"/>
              </a:defRPr>
            </a:lvl2pPr>
            <a:lvl3pPr marL="1143000" indent="-228600" defTabSz="457200">
              <a:defRPr sz="1500" b="1">
                <a:solidFill>
                  <a:schemeClr val="tx1"/>
                </a:solidFill>
                <a:latin typeface="Calibri" pitchFamily="34" charset="0"/>
                <a:ea typeface="ＭＳ Ｐゴシック"/>
                <a:cs typeface="ＭＳ Ｐゴシック"/>
              </a:defRPr>
            </a:lvl3pPr>
            <a:lvl4pPr marL="1600200" indent="-228600" defTabSz="457200">
              <a:defRPr sz="1500" b="1">
                <a:solidFill>
                  <a:schemeClr val="tx1"/>
                </a:solidFill>
                <a:latin typeface="Calibri" pitchFamily="34" charset="0"/>
                <a:ea typeface="ＭＳ Ｐゴシック"/>
                <a:cs typeface="ＭＳ Ｐゴシック"/>
              </a:defRPr>
            </a:lvl4pPr>
            <a:lvl5pPr marL="2057400" indent="-228600" defTabSz="457200">
              <a:defRPr sz="1500" b="1">
                <a:solidFill>
                  <a:schemeClr val="tx1"/>
                </a:solidFill>
                <a:latin typeface="Calibri" pitchFamily="34" charset="0"/>
                <a:ea typeface="ＭＳ Ｐゴシック"/>
                <a:cs typeface="ＭＳ Ｐゴシック"/>
              </a:defRPr>
            </a:lvl5pPr>
            <a:lvl6pPr marL="25146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6pPr>
            <a:lvl7pPr marL="29718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7pPr>
            <a:lvl8pPr marL="34290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8pPr>
            <a:lvl9pPr marL="38862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Strengthen in-store execution,  activation </a:t>
            </a:r>
            <a:b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b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and shopper marketing</a:t>
            </a:r>
          </a:p>
        </p:txBody>
      </p:sp>
      <p:sp>
        <p:nvSpPr>
          <p:cNvPr id="24" name="Isosceles Triangle 23"/>
          <p:cNvSpPr/>
          <p:nvPr/>
        </p:nvSpPr>
        <p:spPr>
          <a:xfrm rot="5400000" flipH="1">
            <a:off x="4700560" y="5461666"/>
            <a:ext cx="577455" cy="1718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699" tIns="44911" rIns="89699" bIns="44911" rtlCol="0" anchor="ctr"/>
          <a:lstStyle/>
          <a:p>
            <a:pPr marL="0" marR="0" lvl="0" indent="0" algn="ctr" defTabSz="8556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9CC00"/>
              </a:solidFill>
              <a:effectLst/>
              <a:uLnTx/>
              <a:uFillTx/>
              <a:latin typeface="Arial Narrow"/>
              <a:ea typeface="+mn-ea"/>
              <a:cs typeface="+mn-cs"/>
            </a:endParaRPr>
          </a:p>
        </p:txBody>
      </p:sp>
      <p:sp>
        <p:nvSpPr>
          <p:cNvPr id="19" name="Rounded Rectangle 18"/>
          <p:cNvSpPr/>
          <p:nvPr/>
        </p:nvSpPr>
        <p:spPr>
          <a:xfrm>
            <a:off x="2777593" y="4316442"/>
            <a:ext cx="2125788" cy="526178"/>
          </a:xfrm>
          <a:prstGeom prst="roundRect">
            <a:avLst>
              <a:gd name="adj" fmla="val 0"/>
            </a:avLst>
          </a:prstGeom>
          <a:solidFill>
            <a:schemeClr val="tx1">
              <a:lumMod val="65000"/>
              <a:lumOff val="3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INNOVATION</a:t>
            </a:r>
          </a:p>
        </p:txBody>
      </p:sp>
      <p:sp>
        <p:nvSpPr>
          <p:cNvPr id="28" name="TextBox 5"/>
          <p:cNvSpPr txBox="1">
            <a:spLocks noChangeArrowheads="1"/>
          </p:cNvSpPr>
          <p:nvPr/>
        </p:nvSpPr>
        <p:spPr bwMode="auto">
          <a:xfrm>
            <a:off x="5194005" y="4260375"/>
            <a:ext cx="512064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699" tIns="44911" rIns="89699" bIns="44911">
            <a:spAutoFit/>
          </a:bodyPr>
          <a:lstStyle>
            <a:lvl1pPr defTabSz="457200">
              <a:defRPr sz="1500" b="1">
                <a:solidFill>
                  <a:schemeClr val="tx1"/>
                </a:solidFill>
                <a:latin typeface="Calibri" pitchFamily="34" charset="0"/>
                <a:ea typeface="ＭＳ Ｐゴシック"/>
                <a:cs typeface="ＭＳ Ｐゴシック"/>
              </a:defRPr>
            </a:lvl1pPr>
            <a:lvl2pPr marL="742950" indent="-285750" defTabSz="457200">
              <a:defRPr sz="1500" b="1">
                <a:solidFill>
                  <a:schemeClr val="tx1"/>
                </a:solidFill>
                <a:latin typeface="Calibri" pitchFamily="34" charset="0"/>
                <a:ea typeface="ＭＳ Ｐゴシック"/>
                <a:cs typeface="ＭＳ Ｐゴシック"/>
              </a:defRPr>
            </a:lvl2pPr>
            <a:lvl3pPr marL="1143000" indent="-228600" defTabSz="457200">
              <a:defRPr sz="1500" b="1">
                <a:solidFill>
                  <a:schemeClr val="tx1"/>
                </a:solidFill>
                <a:latin typeface="Calibri" pitchFamily="34" charset="0"/>
                <a:ea typeface="ＭＳ Ｐゴシック"/>
                <a:cs typeface="ＭＳ Ｐゴシック"/>
              </a:defRPr>
            </a:lvl3pPr>
            <a:lvl4pPr marL="1600200" indent="-228600" defTabSz="457200">
              <a:defRPr sz="1500" b="1">
                <a:solidFill>
                  <a:schemeClr val="tx1"/>
                </a:solidFill>
                <a:latin typeface="Calibri" pitchFamily="34" charset="0"/>
                <a:ea typeface="ＭＳ Ｐゴシック"/>
                <a:cs typeface="ＭＳ Ｐゴシック"/>
              </a:defRPr>
            </a:lvl4pPr>
            <a:lvl5pPr marL="2057400" indent="-228600" defTabSz="457200">
              <a:defRPr sz="1500" b="1">
                <a:solidFill>
                  <a:schemeClr val="tx1"/>
                </a:solidFill>
                <a:latin typeface="Calibri" pitchFamily="34" charset="0"/>
                <a:ea typeface="ＭＳ Ｐゴシック"/>
                <a:cs typeface="ＭＳ Ｐゴシック"/>
              </a:defRPr>
            </a:lvl5pPr>
            <a:lvl6pPr marL="25146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6pPr>
            <a:lvl7pPr marL="29718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7pPr>
            <a:lvl8pPr marL="34290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8pPr>
            <a:lvl9pPr marL="38862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Identify innovation spaces,  inspire ideation,  guide and shape development </a:t>
            </a:r>
          </a:p>
        </p:txBody>
      </p:sp>
      <p:sp>
        <p:nvSpPr>
          <p:cNvPr id="25" name="Isosceles Triangle 24"/>
          <p:cNvSpPr/>
          <p:nvPr/>
        </p:nvSpPr>
        <p:spPr>
          <a:xfrm rot="5400000" flipH="1">
            <a:off x="4700560" y="4490123"/>
            <a:ext cx="577455" cy="1718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699" tIns="44911" rIns="89699" bIns="44911" rtlCol="0" anchor="ctr"/>
          <a:lstStyle/>
          <a:p>
            <a:pPr marL="0" marR="0" lvl="0" indent="0" algn="ctr" defTabSz="8556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9CC00"/>
              </a:solidFill>
              <a:effectLst/>
              <a:uLnTx/>
              <a:uFillTx/>
              <a:latin typeface="Arial Narrow"/>
              <a:ea typeface="+mn-ea"/>
              <a:cs typeface="+mn-cs"/>
            </a:endParaRPr>
          </a:p>
        </p:txBody>
      </p:sp>
      <p:sp>
        <p:nvSpPr>
          <p:cNvPr id="29" name="Rounded Rectangle 28"/>
          <p:cNvSpPr/>
          <p:nvPr/>
        </p:nvSpPr>
        <p:spPr>
          <a:xfrm>
            <a:off x="2777593" y="3348400"/>
            <a:ext cx="2125788" cy="526178"/>
          </a:xfrm>
          <a:prstGeom prst="roundRect">
            <a:avLst>
              <a:gd name="adj" fmla="val 0"/>
            </a:avLst>
          </a:prstGeom>
          <a:solidFill>
            <a:schemeClr val="tx1">
              <a:lumMod val="65000"/>
              <a:lumOff val="3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BRAND</a:t>
            </a:r>
          </a:p>
        </p:txBody>
      </p:sp>
      <p:sp>
        <p:nvSpPr>
          <p:cNvPr id="31" name="TextBox 5"/>
          <p:cNvSpPr txBox="1">
            <a:spLocks noChangeArrowheads="1"/>
          </p:cNvSpPr>
          <p:nvPr/>
        </p:nvSpPr>
        <p:spPr bwMode="auto">
          <a:xfrm>
            <a:off x="5194005" y="3293217"/>
            <a:ext cx="512064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699" tIns="44911" rIns="89699" bIns="44911">
            <a:spAutoFit/>
          </a:bodyPr>
          <a:lstStyle>
            <a:lvl1pPr defTabSz="457200">
              <a:defRPr sz="1500" b="1">
                <a:solidFill>
                  <a:schemeClr val="tx1"/>
                </a:solidFill>
                <a:latin typeface="Calibri" pitchFamily="34" charset="0"/>
                <a:ea typeface="ＭＳ Ｐゴシック"/>
                <a:cs typeface="ＭＳ Ｐゴシック"/>
              </a:defRPr>
            </a:lvl1pPr>
            <a:lvl2pPr marL="742950" indent="-285750" defTabSz="457200">
              <a:defRPr sz="1500" b="1">
                <a:solidFill>
                  <a:schemeClr val="tx1"/>
                </a:solidFill>
                <a:latin typeface="Calibri" pitchFamily="34" charset="0"/>
                <a:ea typeface="ＭＳ Ｐゴシック"/>
                <a:cs typeface="ＭＳ Ｐゴシック"/>
              </a:defRPr>
            </a:lvl2pPr>
            <a:lvl3pPr marL="1143000" indent="-228600" defTabSz="457200">
              <a:defRPr sz="1500" b="1">
                <a:solidFill>
                  <a:schemeClr val="tx1"/>
                </a:solidFill>
                <a:latin typeface="Calibri" pitchFamily="34" charset="0"/>
                <a:ea typeface="ＭＳ Ｐゴシック"/>
                <a:cs typeface="ＭＳ Ｐゴシック"/>
              </a:defRPr>
            </a:lvl3pPr>
            <a:lvl4pPr marL="1600200" indent="-228600" defTabSz="457200">
              <a:defRPr sz="1500" b="1">
                <a:solidFill>
                  <a:schemeClr val="tx1"/>
                </a:solidFill>
                <a:latin typeface="Calibri" pitchFamily="34" charset="0"/>
                <a:ea typeface="ＭＳ Ｐゴシック"/>
                <a:cs typeface="ＭＳ Ｐゴシック"/>
              </a:defRPr>
            </a:lvl4pPr>
            <a:lvl5pPr marL="2057400" indent="-228600" defTabSz="457200">
              <a:defRPr sz="1500" b="1">
                <a:solidFill>
                  <a:schemeClr val="tx1"/>
                </a:solidFill>
                <a:latin typeface="Calibri" pitchFamily="34" charset="0"/>
                <a:ea typeface="ＭＳ Ｐゴシック"/>
                <a:cs typeface="ＭＳ Ｐゴシック"/>
              </a:defRPr>
            </a:lvl5pPr>
            <a:lvl6pPr marL="25146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6pPr>
            <a:lvl7pPr marL="29718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7pPr>
            <a:lvl8pPr marL="34290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8pPr>
            <a:lvl9pPr marL="38862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9pPr>
          </a:lstStyle>
          <a:p>
            <a:pPr marL="0" marR="0" lvl="0" indent="0" algn="l" defTabSz="4484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Strengthen and build brands by maximizing </a:t>
            </a:r>
            <a:b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b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relevance,  distinctiveness,  clarity and credibility </a:t>
            </a:r>
          </a:p>
        </p:txBody>
      </p:sp>
      <p:sp>
        <p:nvSpPr>
          <p:cNvPr id="30" name="Isosceles Triangle 29"/>
          <p:cNvSpPr/>
          <p:nvPr/>
        </p:nvSpPr>
        <p:spPr>
          <a:xfrm rot="5400000" flipH="1">
            <a:off x="4700560" y="3518581"/>
            <a:ext cx="577455" cy="1718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699" tIns="44911" rIns="89699" bIns="44911" rtlCol="0" anchor="ctr"/>
          <a:lstStyle/>
          <a:p>
            <a:pPr marL="0" marR="0" lvl="0" indent="0" algn="ctr" defTabSz="8556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9CC00"/>
              </a:solidFill>
              <a:effectLst/>
              <a:uLnTx/>
              <a:uFillTx/>
              <a:latin typeface="Arial Narrow"/>
              <a:ea typeface="+mn-ea"/>
              <a:cs typeface="+mn-cs"/>
            </a:endParaRPr>
          </a:p>
        </p:txBody>
      </p:sp>
      <p:sp>
        <p:nvSpPr>
          <p:cNvPr id="32" name="Rounded Rectangle 31"/>
          <p:cNvSpPr/>
          <p:nvPr/>
        </p:nvSpPr>
        <p:spPr>
          <a:xfrm>
            <a:off x="2777593" y="1398314"/>
            <a:ext cx="2125788" cy="526178"/>
          </a:xfrm>
          <a:prstGeom prst="roundRect">
            <a:avLst>
              <a:gd name="adj" fmla="val 0"/>
            </a:avLst>
          </a:prstGeom>
          <a:solidFill>
            <a:schemeClr val="tx1">
              <a:lumMod val="65000"/>
              <a:lumOff val="3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CATEGORY</a:t>
            </a:r>
          </a:p>
        </p:txBody>
      </p:sp>
      <p:sp>
        <p:nvSpPr>
          <p:cNvPr id="34" name="TextBox 5"/>
          <p:cNvSpPr txBox="1">
            <a:spLocks noChangeArrowheads="1"/>
          </p:cNvSpPr>
          <p:nvPr/>
        </p:nvSpPr>
        <p:spPr bwMode="auto">
          <a:xfrm>
            <a:off x="5194005" y="1358901"/>
            <a:ext cx="512064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699" tIns="44911" rIns="89699" bIns="44911">
            <a:spAutoFit/>
          </a:bodyPr>
          <a:lstStyle>
            <a:lvl1pPr defTabSz="457200">
              <a:defRPr sz="1500" b="1">
                <a:solidFill>
                  <a:schemeClr val="tx1"/>
                </a:solidFill>
                <a:latin typeface="Calibri" pitchFamily="34" charset="0"/>
                <a:ea typeface="ＭＳ Ｐゴシック"/>
                <a:cs typeface="ＭＳ Ｐゴシック"/>
              </a:defRPr>
            </a:lvl1pPr>
            <a:lvl2pPr marL="742950" indent="-285750" defTabSz="457200">
              <a:defRPr sz="1500" b="1">
                <a:solidFill>
                  <a:schemeClr val="tx1"/>
                </a:solidFill>
                <a:latin typeface="Calibri" pitchFamily="34" charset="0"/>
                <a:ea typeface="ＭＳ Ｐゴシック"/>
                <a:cs typeface="ＭＳ Ｐゴシック"/>
              </a:defRPr>
            </a:lvl2pPr>
            <a:lvl3pPr marL="1143000" indent="-228600" defTabSz="457200">
              <a:defRPr sz="1500" b="1">
                <a:solidFill>
                  <a:schemeClr val="tx1"/>
                </a:solidFill>
                <a:latin typeface="Calibri" pitchFamily="34" charset="0"/>
                <a:ea typeface="ＭＳ Ｐゴシック"/>
                <a:cs typeface="ＭＳ Ｐゴシック"/>
              </a:defRPr>
            </a:lvl3pPr>
            <a:lvl4pPr marL="1600200" indent="-228600" defTabSz="457200">
              <a:defRPr sz="1500" b="1">
                <a:solidFill>
                  <a:schemeClr val="tx1"/>
                </a:solidFill>
                <a:latin typeface="Calibri" pitchFamily="34" charset="0"/>
                <a:ea typeface="ＭＳ Ｐゴシック"/>
                <a:cs typeface="ＭＳ Ｐゴシック"/>
              </a:defRPr>
            </a:lvl4pPr>
            <a:lvl5pPr marL="2057400" indent="-228600" defTabSz="457200">
              <a:defRPr sz="1500" b="1">
                <a:solidFill>
                  <a:schemeClr val="tx1"/>
                </a:solidFill>
                <a:latin typeface="Calibri" pitchFamily="34" charset="0"/>
                <a:ea typeface="ＭＳ Ｐゴシック"/>
                <a:cs typeface="ＭＳ Ｐゴシック"/>
              </a:defRPr>
            </a:lvl5pPr>
            <a:lvl6pPr marL="25146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6pPr>
            <a:lvl7pPr marL="29718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7pPr>
            <a:lvl8pPr marL="34290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8pPr>
            <a:lvl9pPr marL="3886200" indent="-228600" defTabSz="457200" eaLnBrk="0" fontAlgn="base" hangingPunct="0">
              <a:spcBef>
                <a:spcPct val="0"/>
              </a:spcBef>
              <a:spcAft>
                <a:spcPct val="0"/>
              </a:spcAft>
              <a:defRPr sz="1500" b="1">
                <a:solidFill>
                  <a:schemeClr val="tx1"/>
                </a:solidFill>
                <a:latin typeface="Calibri" pitchFamily="34" charset="0"/>
                <a:ea typeface="ＭＳ Ｐゴシック"/>
                <a:cs typeface="ＭＳ Ｐゴシック"/>
              </a:defRPr>
            </a:lvl9pPr>
          </a:lstStyle>
          <a:p>
            <a:pPr marL="0" marR="0" lvl="0" indent="0" algn="l" defTabSz="4484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lumMod val="50000"/>
                  </a:srgbClr>
                </a:solidFill>
                <a:effectLst/>
                <a:uLnTx/>
                <a:uFillTx/>
                <a:latin typeface="Arial"/>
                <a:ea typeface="ＭＳ Ｐゴシック"/>
                <a:cs typeface="Arial"/>
              </a:rPr>
              <a:t>Unlock category growth opportunities both within our current categories as well as expansion </a:t>
            </a:r>
          </a:p>
        </p:txBody>
      </p:sp>
      <p:sp>
        <p:nvSpPr>
          <p:cNvPr id="33" name="Isosceles Triangle 32"/>
          <p:cNvSpPr/>
          <p:nvPr/>
        </p:nvSpPr>
        <p:spPr>
          <a:xfrm rot="5400000" flipH="1">
            <a:off x="4700560" y="1575497"/>
            <a:ext cx="577455" cy="1718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9699" tIns="44911" rIns="89699" bIns="44911" rtlCol="0" anchor="ctr"/>
          <a:lstStyle/>
          <a:p>
            <a:pPr marL="0" marR="0" lvl="0" indent="0" algn="ctr" defTabSz="8556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9CC00"/>
              </a:solidFill>
              <a:effectLst/>
              <a:uLnTx/>
              <a:uFillTx/>
              <a:latin typeface="Arial Narrow"/>
              <a:ea typeface="+mn-ea"/>
              <a:cs typeface="+mn-cs"/>
            </a:endParaRPr>
          </a:p>
        </p:txBody>
      </p:sp>
      <p:sp>
        <p:nvSpPr>
          <p:cNvPr id="4" name="Slide Number Placeholder 3">
            <a:extLst>
              <a:ext uri="{FF2B5EF4-FFF2-40B4-BE49-F238E27FC236}">
                <a16:creationId xmlns:a16="http://schemas.microsoft.com/office/drawing/2014/main" id="{FCE4197A-B39B-49AC-B329-5E3E429F0E7D}"/>
              </a:ext>
            </a:extLst>
          </p:cNvPr>
          <p:cNvSpPr>
            <a:spLocks noGrp="1"/>
          </p:cNvSpPr>
          <p:nvPr>
            <p:ph type="sldNum" sz="quarter" idx="4"/>
          </p:nvPr>
        </p:nvSpPr>
        <p:spPr/>
        <p:txBody>
          <a:bodyPr/>
          <a:lstStyle/>
          <a:p>
            <a:fld id="{A26DCA39-FE7E-4B33-9419-C9BB65BD885E}" type="slidenum">
              <a:rPr lang="en-US" smtClean="0"/>
              <a:pPr/>
              <a:t>4</a:t>
            </a:fld>
            <a:endParaRPr lang="en-US" dirty="0"/>
          </a:p>
        </p:txBody>
      </p:sp>
    </p:spTree>
    <p:extLst>
      <p:ext uri="{BB962C8B-B14F-4D97-AF65-F5344CB8AC3E}">
        <p14:creationId xmlns:p14="http://schemas.microsoft.com/office/powerpoint/2010/main" val="171870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661" y="121420"/>
            <a:ext cx="11583312" cy="1515954"/>
          </a:xfrm>
        </p:spPr>
        <p:txBody>
          <a:bodyPr>
            <a:normAutofit/>
          </a:bodyPr>
          <a:lstStyle/>
          <a:p>
            <a:pPr lvl="0" defTabSz="701368">
              <a:defRPr/>
            </a:pPr>
            <a:r>
              <a:rPr lang="en-US" b="1" dirty="0"/>
              <a:t>Eating Occasions Shape Category Growth</a:t>
            </a:r>
            <a:endParaRPr lang="en-US" dirty="0"/>
          </a:p>
        </p:txBody>
      </p:sp>
      <p:grpSp>
        <p:nvGrpSpPr>
          <p:cNvPr id="10" name="Group 9"/>
          <p:cNvGrpSpPr/>
          <p:nvPr/>
        </p:nvGrpSpPr>
        <p:grpSpPr>
          <a:xfrm>
            <a:off x="0" y="1905957"/>
            <a:ext cx="12178204" cy="3046086"/>
            <a:chOff x="0" y="1754514"/>
            <a:chExt cx="12178204" cy="3046086"/>
          </a:xfrm>
        </p:grpSpPr>
        <p:sp>
          <p:nvSpPr>
            <p:cNvPr id="13" name="Title 1"/>
            <p:cNvSpPr txBox="1">
              <a:spLocks/>
            </p:cNvSpPr>
            <p:nvPr/>
          </p:nvSpPr>
          <p:spPr>
            <a:xfrm>
              <a:off x="0" y="1754514"/>
              <a:ext cx="7903403" cy="3046086"/>
            </a:xfrm>
            <a:prstGeom prst="rect">
              <a:avLst/>
            </a:prstGeom>
            <a:solidFill>
              <a:schemeClr val="tx1">
                <a:lumMod val="65000"/>
                <a:lumOff val="35000"/>
              </a:schemeClr>
            </a:solid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Franklin Gothic Medium Cond"/>
                <a:ea typeface="+mj-ea"/>
                <a:cs typeface="+mj-cs"/>
              </a:endParaRPr>
            </a:p>
          </p:txBody>
        </p:sp>
        <p:sp>
          <p:nvSpPr>
            <p:cNvPr id="11" name="Rectangle 10"/>
            <p:cNvSpPr/>
            <p:nvPr/>
          </p:nvSpPr>
          <p:spPr>
            <a:xfrm>
              <a:off x="0" y="2319420"/>
              <a:ext cx="7903403" cy="1916275"/>
            </a:xfrm>
            <a:prstGeom prst="rect">
              <a:avLst/>
            </a:prstGeom>
          </p:spPr>
          <p:txBody>
            <a:bodyPr wrap="square" lIns="145143" tIns="72571" rIns="145143" bIns="72571">
              <a:spAutoFit/>
            </a:bodyPr>
            <a:lstStyle/>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Identifying eating occasions where our foods could be relevant</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Revealing barriers to consumption that we can overcome</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Highlighting key insights to motivate people to choose our category</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Guiding us to create new food,  pack,  and size offerings to better meet people’s needs</a:t>
              </a: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b="7500"/>
            <a:stretch/>
          </p:blipFill>
          <p:spPr>
            <a:xfrm>
              <a:off x="7903403" y="1754514"/>
              <a:ext cx="4274801" cy="3046086"/>
            </a:xfrm>
            <a:prstGeom prst="rect">
              <a:avLst/>
            </a:prstGeom>
          </p:spPr>
        </p:pic>
      </p:grpSp>
      <p:sp>
        <p:nvSpPr>
          <p:cNvPr id="4" name="Slide Number Placeholder 3">
            <a:extLst>
              <a:ext uri="{FF2B5EF4-FFF2-40B4-BE49-F238E27FC236}">
                <a16:creationId xmlns:a16="http://schemas.microsoft.com/office/drawing/2014/main" id="{040C59F8-D604-4A08-9542-58C9F590B0FA}"/>
              </a:ext>
            </a:extLst>
          </p:cNvPr>
          <p:cNvSpPr>
            <a:spLocks noGrp="1"/>
          </p:cNvSpPr>
          <p:nvPr>
            <p:ph type="sldNum" sz="quarter" idx="4"/>
          </p:nvPr>
        </p:nvSpPr>
        <p:spPr/>
        <p:txBody>
          <a:bodyPr/>
          <a:lstStyle/>
          <a:p>
            <a:fld id="{A26DCA39-FE7E-4B33-9419-C9BB65BD885E}" type="slidenum">
              <a:rPr lang="en-US" smtClean="0"/>
              <a:pPr/>
              <a:t>5</a:t>
            </a:fld>
            <a:endParaRPr lang="en-US" dirty="0"/>
          </a:p>
        </p:txBody>
      </p:sp>
    </p:spTree>
    <p:extLst>
      <p:ext uri="{BB962C8B-B14F-4D97-AF65-F5344CB8AC3E}">
        <p14:creationId xmlns:p14="http://schemas.microsoft.com/office/powerpoint/2010/main" val="338806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661" y="121420"/>
            <a:ext cx="11583312" cy="1515954"/>
          </a:xfrm>
        </p:spPr>
        <p:txBody>
          <a:bodyPr>
            <a:normAutofit/>
          </a:bodyPr>
          <a:lstStyle/>
          <a:p>
            <a:pPr lvl="0" defTabSz="701368">
              <a:defRPr/>
            </a:pPr>
            <a:r>
              <a:rPr lang="en-US" b="1" dirty="0"/>
              <a:t>Eating Occasions Unlock Retailer Execution</a:t>
            </a:r>
            <a:endParaRPr lang="en-US" dirty="0"/>
          </a:p>
        </p:txBody>
      </p:sp>
      <p:grpSp>
        <p:nvGrpSpPr>
          <p:cNvPr id="10" name="Group 9"/>
          <p:cNvGrpSpPr/>
          <p:nvPr/>
        </p:nvGrpSpPr>
        <p:grpSpPr>
          <a:xfrm>
            <a:off x="0" y="1905000"/>
            <a:ext cx="12192000" cy="3048000"/>
            <a:chOff x="0" y="1752600"/>
            <a:chExt cx="12192000" cy="3048000"/>
          </a:xfrm>
        </p:grpSpPr>
        <p:sp>
          <p:nvSpPr>
            <p:cNvPr id="13" name="Title 1"/>
            <p:cNvSpPr txBox="1">
              <a:spLocks/>
            </p:cNvSpPr>
            <p:nvPr/>
          </p:nvSpPr>
          <p:spPr>
            <a:xfrm>
              <a:off x="0" y="1752600"/>
              <a:ext cx="7903403" cy="3048000"/>
            </a:xfrm>
            <a:prstGeom prst="rect">
              <a:avLst/>
            </a:prstGeom>
            <a:solidFill>
              <a:schemeClr val="tx1">
                <a:lumMod val="65000"/>
                <a:lumOff val="35000"/>
              </a:schemeClr>
            </a:solid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Franklin Gothic Medium Cond"/>
                <a:ea typeface="+mj-ea"/>
                <a:cs typeface="+mj-cs"/>
              </a:endParaRPr>
            </a:p>
          </p:txBody>
        </p:sp>
        <p:sp>
          <p:nvSpPr>
            <p:cNvPr id="11" name="Rectangle 10"/>
            <p:cNvSpPr/>
            <p:nvPr/>
          </p:nvSpPr>
          <p:spPr>
            <a:xfrm>
              <a:off x="0" y="1818326"/>
              <a:ext cx="7903403" cy="2916548"/>
            </a:xfrm>
            <a:prstGeom prst="rect">
              <a:avLst/>
            </a:prstGeom>
          </p:spPr>
          <p:txBody>
            <a:bodyPr wrap="square" lIns="145143" tIns="72571" rIns="145143" bIns="72571">
              <a:spAutoFit/>
            </a:bodyPr>
            <a:lstStyle/>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Building customer plans to maximize sales within priority occasions</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Enabling Sales teams to drive shopper programs with focused occasion messaging</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Co-promoting with adjacent categories (fruit or dairy for cereal,  beer and soft drinks for salty snacks)</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Targeting points of interruption to convert users of competing categories</a:t>
              </a:r>
            </a:p>
            <a:p>
              <a:pPr marL="338289" marR="0" lvl="1" indent="-338289" algn="l" defTabSz="1088566"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Franklin Gothic Medium Cond"/>
                  <a:ea typeface="+mn-ea"/>
                  <a:cs typeface="+mn-cs"/>
                </a:rPr>
                <a:t>Building retailer access to new growth opportunities based on flawless execution in main aisle</a:t>
              </a:r>
            </a:p>
          </p:txBody>
        </p:sp>
        <p:pic>
          <p:nvPicPr>
            <p:cNvPr id="4098" name="Picture 2" descr="Related imag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903403" y="1752600"/>
              <a:ext cx="4288597" cy="30480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948C34D1-9DC9-42E8-8940-DF3E3414D739}"/>
              </a:ext>
            </a:extLst>
          </p:cNvPr>
          <p:cNvSpPr>
            <a:spLocks noGrp="1"/>
          </p:cNvSpPr>
          <p:nvPr>
            <p:ph type="sldNum" sz="quarter" idx="4"/>
          </p:nvPr>
        </p:nvSpPr>
        <p:spPr/>
        <p:txBody>
          <a:bodyPr/>
          <a:lstStyle/>
          <a:p>
            <a:fld id="{A26DCA39-FE7E-4B33-9419-C9BB65BD885E}" type="slidenum">
              <a:rPr lang="en-US" smtClean="0"/>
              <a:pPr/>
              <a:t>6</a:t>
            </a:fld>
            <a:endParaRPr lang="en-US" dirty="0"/>
          </a:p>
        </p:txBody>
      </p:sp>
    </p:spTree>
    <p:extLst>
      <p:ext uri="{BB962C8B-B14F-4D97-AF65-F5344CB8AC3E}">
        <p14:creationId xmlns:p14="http://schemas.microsoft.com/office/powerpoint/2010/main" val="23865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solidFill>
                  <a:schemeClr val="bg1"/>
                </a:solidFill>
              </a:rPr>
              <a:t>This is a Big Change with a Big Path to Growth!</a:t>
            </a:r>
          </a:p>
        </p:txBody>
      </p:sp>
      <p:grpSp>
        <p:nvGrpSpPr>
          <p:cNvPr id="3" name="Group 2"/>
          <p:cNvGrpSpPr/>
          <p:nvPr/>
        </p:nvGrpSpPr>
        <p:grpSpPr>
          <a:xfrm>
            <a:off x="293370" y="2138865"/>
            <a:ext cx="6202680" cy="3886579"/>
            <a:chOff x="232448" y="1593806"/>
            <a:chExt cx="7562849" cy="4746364"/>
          </a:xfrm>
        </p:grpSpPr>
        <p:sp>
          <p:nvSpPr>
            <p:cNvPr id="4" name="Freeform 3"/>
            <p:cNvSpPr/>
            <p:nvPr/>
          </p:nvSpPr>
          <p:spPr>
            <a:xfrm>
              <a:off x="232448" y="1593806"/>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solidFill>
                    <a:prstClr val="black">
                      <a:lumMod val="65000"/>
                      <a:lumOff val="35000"/>
                    </a:prstClr>
                  </a:solidFill>
                  <a:effectLst/>
                  <a:uLnTx/>
                  <a:uFillTx/>
                  <a:latin typeface="Arial"/>
                  <a:ea typeface="+mn-ea"/>
                  <a:cs typeface="+mn-cs"/>
                </a:rPr>
                <a:t>Unlock </a:t>
              </a:r>
              <a:r>
                <a:rPr kumimoji="0" lang="en-US" sz="1400" b="1" i="0" u="none" strike="noStrike" kern="1200" cap="none" spc="0" normalizeH="0" baseline="0" noProof="0" dirty="0">
                  <a:ln/>
                  <a:solidFill>
                    <a:srgbClr val="DB1348"/>
                  </a:solidFill>
                  <a:effectLst/>
                  <a:uLnTx/>
                  <a:uFillTx/>
                  <a:latin typeface="Arial"/>
                  <a:ea typeface="+mn-ea"/>
                  <a:cs typeface="+mn-cs"/>
                </a:rPr>
                <a:t>frame of reference </a:t>
              </a:r>
              <a:r>
                <a:rPr kumimoji="0" lang="en-US" sz="1400" b="1" i="0" u="none" strike="noStrike" kern="1200" cap="none" spc="0" normalizeH="0" baseline="0" noProof="0" dirty="0">
                  <a:ln/>
                  <a:solidFill>
                    <a:prstClr val="black">
                      <a:lumMod val="65000"/>
                      <a:lumOff val="35000"/>
                    </a:prstClr>
                  </a:solidFill>
                  <a:effectLst/>
                  <a:uLnTx/>
                  <a:uFillTx/>
                  <a:latin typeface="Arial"/>
                  <a:ea typeface="+mn-ea"/>
                  <a:cs typeface="+mn-cs"/>
                </a:rPr>
                <a:t>opportunities</a:t>
              </a:r>
              <a:endPar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endParaRPr>
            </a:p>
          </p:txBody>
        </p:sp>
        <p:sp>
          <p:nvSpPr>
            <p:cNvPr id="5" name="Freeform 4"/>
            <p:cNvSpPr/>
            <p:nvPr/>
          </p:nvSpPr>
          <p:spPr>
            <a:xfrm>
              <a:off x="2832177" y="1593806"/>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Identify </a:t>
              </a:r>
              <a:r>
                <a:rPr kumimoji="0" lang="en-US" sz="1400" b="1" i="0" u="none" strike="noStrike" kern="1200" cap="none" spc="0" normalizeH="0" baseline="0" noProof="0" dirty="0">
                  <a:ln>
                    <a:noFill/>
                  </a:ln>
                  <a:solidFill>
                    <a:srgbClr val="DB1348"/>
                  </a:solidFill>
                  <a:effectLst/>
                  <a:uLnTx/>
                  <a:uFillTx/>
                  <a:latin typeface="Arial"/>
                  <a:ea typeface="+mn-ea"/>
                  <a:cs typeface="+mn-cs"/>
                </a:rPr>
                <a:t>category and brand growth opportunities </a:t>
              </a: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by occasion</a:t>
              </a:r>
            </a:p>
          </p:txBody>
        </p:sp>
        <p:sp>
          <p:nvSpPr>
            <p:cNvPr id="6" name="Freeform 5"/>
            <p:cNvSpPr/>
            <p:nvPr/>
          </p:nvSpPr>
          <p:spPr>
            <a:xfrm>
              <a:off x="5431907" y="1593806"/>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Identify expanded set of </a:t>
              </a:r>
              <a:r>
                <a:rPr kumimoji="0" lang="en-US" sz="1400" b="1" i="0" u="none" strike="noStrike" kern="1200" cap="none" spc="0" normalizeH="0" baseline="0" noProof="0" dirty="0">
                  <a:ln>
                    <a:noFill/>
                  </a:ln>
                  <a:solidFill>
                    <a:srgbClr val="DB1348"/>
                  </a:solidFill>
                  <a:effectLst/>
                  <a:uLnTx/>
                  <a:uFillTx/>
                  <a:latin typeface="Arial"/>
                  <a:ea typeface="+mn-ea"/>
                  <a:cs typeface="+mn-cs"/>
                </a:rPr>
                <a:t>Retail Environments</a:t>
              </a: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 led by occasion context</a:t>
              </a:r>
            </a:p>
          </p:txBody>
        </p:sp>
        <p:sp>
          <p:nvSpPr>
            <p:cNvPr id="14" name="Freeform 13"/>
            <p:cNvSpPr/>
            <p:nvPr/>
          </p:nvSpPr>
          <p:spPr>
            <a:xfrm>
              <a:off x="232448" y="3248179"/>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solidFill>
                    <a:prstClr val="black">
                      <a:lumMod val="65000"/>
                      <a:lumOff val="35000"/>
                    </a:prstClr>
                  </a:solidFill>
                  <a:effectLst/>
                  <a:uLnTx/>
                  <a:uFillTx/>
                  <a:latin typeface="Arial"/>
                  <a:ea typeface="+mn-ea"/>
                  <a:cs typeface="+mn-cs"/>
                </a:rPr>
                <a:t>Unlock opportunities for </a:t>
              </a:r>
              <a:r>
                <a:rPr kumimoji="0" lang="en-US" sz="1400" b="1" i="0" u="none" strike="noStrike" kern="1200" cap="none" spc="0" normalizeH="0" baseline="0" noProof="0" dirty="0">
                  <a:ln/>
                  <a:solidFill>
                    <a:srgbClr val="DB1348"/>
                  </a:solidFill>
                  <a:effectLst/>
                  <a:uLnTx/>
                  <a:uFillTx/>
                  <a:latin typeface="Arial"/>
                  <a:ea typeface="+mn-ea"/>
                  <a:cs typeface="+mn-cs"/>
                </a:rPr>
                <a:t>customer execution</a:t>
              </a:r>
              <a:endParaRPr kumimoji="0" lang="en-US" sz="1400" b="1" i="0" u="none" strike="noStrike" kern="1200" cap="none" spc="0" normalizeH="0" baseline="0" noProof="0" dirty="0">
                <a:ln>
                  <a:noFill/>
                </a:ln>
                <a:solidFill>
                  <a:srgbClr val="DB1348"/>
                </a:solidFill>
                <a:effectLst/>
                <a:uLnTx/>
                <a:uFillTx/>
                <a:latin typeface="Arial"/>
                <a:ea typeface="+mn-ea"/>
                <a:cs typeface="+mn-cs"/>
              </a:endParaRPr>
            </a:p>
          </p:txBody>
        </p:sp>
        <p:sp>
          <p:nvSpPr>
            <p:cNvPr id="15" name="Freeform 14"/>
            <p:cNvSpPr/>
            <p:nvPr/>
          </p:nvSpPr>
          <p:spPr>
            <a:xfrm>
              <a:off x="2832177" y="3248179"/>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Fuel </a:t>
              </a:r>
              <a:r>
                <a:rPr kumimoji="0" lang="en-US" sz="1400" b="1" i="0" u="none" strike="noStrike" kern="1200" cap="none" spc="0" normalizeH="0" baseline="0" noProof="0" dirty="0">
                  <a:ln>
                    <a:noFill/>
                  </a:ln>
                  <a:solidFill>
                    <a:srgbClr val="DB1348"/>
                  </a:solidFill>
                  <a:effectLst/>
                  <a:uLnTx/>
                  <a:uFillTx/>
                  <a:latin typeface="Arial"/>
                  <a:ea typeface="+mn-ea"/>
                  <a:cs typeface="+mn-cs"/>
                </a:rPr>
                <a:t>RGM 2.0 </a:t>
              </a: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in order to execute Occasion,  Brand,  Price,  Pack,  Channel architecture</a:t>
              </a:r>
            </a:p>
          </p:txBody>
        </p:sp>
        <p:sp>
          <p:nvSpPr>
            <p:cNvPr id="16" name="Freeform 15"/>
            <p:cNvSpPr/>
            <p:nvPr/>
          </p:nvSpPr>
          <p:spPr>
            <a:xfrm>
              <a:off x="5431907" y="3248179"/>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solidFill>
                    <a:prstClr val="black">
                      <a:lumMod val="65000"/>
                      <a:lumOff val="35000"/>
                    </a:prstClr>
                  </a:solidFill>
                  <a:effectLst/>
                  <a:uLnTx/>
                  <a:uFillTx/>
                  <a:latin typeface="Arial"/>
                  <a:ea typeface="+mn-ea"/>
                  <a:cs typeface="+mn-cs"/>
                </a:rPr>
                <a:t>Identity opportunities for </a:t>
              </a:r>
              <a:r>
                <a:rPr kumimoji="0" lang="en-US" sz="1400" b="1" i="0" u="none" strike="noStrike" kern="1200" cap="none" spc="0" normalizeH="0" baseline="0" noProof="0" dirty="0">
                  <a:ln/>
                  <a:solidFill>
                    <a:srgbClr val="DB1348"/>
                  </a:solidFill>
                  <a:effectLst/>
                  <a:uLnTx/>
                  <a:uFillTx/>
                  <a:latin typeface="Arial"/>
                  <a:ea typeface="+mn-ea"/>
                  <a:cs typeface="+mn-cs"/>
                </a:rPr>
                <a:t>shopper engagement</a:t>
              </a:r>
              <a:r>
                <a:rPr kumimoji="0" lang="en-US" sz="1400" b="1" i="0" u="none" strike="noStrike" kern="1200" cap="none" spc="0" normalizeH="0" baseline="0" noProof="0" dirty="0">
                  <a:ln/>
                  <a:solidFill>
                    <a:prstClr val="black">
                      <a:lumMod val="65000"/>
                      <a:lumOff val="35000"/>
                    </a:prstClr>
                  </a:solidFill>
                  <a:effectLst/>
                  <a:uLnTx/>
                  <a:uFillTx/>
                  <a:latin typeface="Arial"/>
                  <a:ea typeface="+mn-ea"/>
                  <a:cs typeface="+mn-cs"/>
                </a:rPr>
                <a:t>,  built into POS</a:t>
              </a:r>
              <a:endPar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endParaRPr>
            </a:p>
          </p:txBody>
        </p:sp>
        <p:sp>
          <p:nvSpPr>
            <p:cNvPr id="17" name="Freeform 16"/>
            <p:cNvSpPr/>
            <p:nvPr/>
          </p:nvSpPr>
          <p:spPr>
            <a:xfrm>
              <a:off x="1532312" y="4902553"/>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Establish </a:t>
              </a:r>
              <a:r>
                <a:rPr kumimoji="0" lang="en-US" sz="1400" b="1" i="0" u="none" strike="noStrike" kern="1200" cap="none" spc="0" normalizeH="0" baseline="0" noProof="0" dirty="0">
                  <a:ln>
                    <a:noFill/>
                  </a:ln>
                  <a:solidFill>
                    <a:srgbClr val="DB1348"/>
                  </a:solidFill>
                  <a:effectLst/>
                  <a:uLnTx/>
                  <a:uFillTx/>
                  <a:latin typeface="Arial"/>
                  <a:ea typeface="+mn-ea"/>
                  <a:cs typeface="+mn-cs"/>
                </a:rPr>
                <a:t>performance metrics </a:t>
              </a: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within occasion</a:t>
              </a:r>
            </a:p>
          </p:txBody>
        </p:sp>
        <p:sp>
          <p:nvSpPr>
            <p:cNvPr id="18" name="Freeform 17"/>
            <p:cNvSpPr/>
            <p:nvPr/>
          </p:nvSpPr>
          <p:spPr>
            <a:xfrm>
              <a:off x="4083120" y="4922136"/>
              <a:ext cx="2363390" cy="1418034"/>
            </a:xfrm>
            <a:custGeom>
              <a:avLst/>
              <a:gdLst>
                <a:gd name="connsiteX0" fmla="*/ 0 w 2363390"/>
                <a:gd name="connsiteY0" fmla="*/ 0 h 1418034"/>
                <a:gd name="connsiteX1" fmla="*/ 2363390 w 2363390"/>
                <a:gd name="connsiteY1" fmla="*/ 0 h 1418034"/>
                <a:gd name="connsiteX2" fmla="*/ 2363390 w 2363390"/>
                <a:gd name="connsiteY2" fmla="*/ 1418034 h 1418034"/>
                <a:gd name="connsiteX3" fmla="*/ 0 w 2363390"/>
                <a:gd name="connsiteY3" fmla="*/ 1418034 h 1418034"/>
                <a:gd name="connsiteX4" fmla="*/ 0 w 2363390"/>
                <a:gd name="connsiteY4" fmla="*/ 0 h 141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390" h="1418034">
                  <a:moveTo>
                    <a:pt x="0" y="0"/>
                  </a:moveTo>
                  <a:lnTo>
                    <a:pt x="2363390" y="0"/>
                  </a:lnTo>
                  <a:lnTo>
                    <a:pt x="2363390" y="1418034"/>
                  </a:lnTo>
                  <a:lnTo>
                    <a:pt x="0" y="1418034"/>
                  </a:lnTo>
                  <a:lnTo>
                    <a:pt x="0" y="0"/>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Arial"/>
                  <a:ea typeface="+mn-ea"/>
                  <a:cs typeface="+mn-cs"/>
                </a:rPr>
                <a:t>Trend and understand </a:t>
              </a:r>
              <a:r>
                <a:rPr kumimoji="0" lang="en-US" sz="1400" b="1" i="0" u="none" strike="noStrike" kern="1200" cap="none" spc="0" normalizeH="0" baseline="0" noProof="0" dirty="0">
                  <a:ln>
                    <a:noFill/>
                  </a:ln>
                  <a:solidFill>
                    <a:srgbClr val="DB1348"/>
                  </a:solidFill>
                  <a:effectLst/>
                  <a:uLnTx/>
                  <a:uFillTx/>
                  <a:latin typeface="Arial"/>
                  <a:ea typeface="+mn-ea"/>
                  <a:cs typeface="+mn-cs"/>
                </a:rPr>
                <a:t>consumer behavioral change</a:t>
              </a:r>
            </a:p>
          </p:txBody>
        </p:sp>
      </p:grpSp>
      <p:sp>
        <p:nvSpPr>
          <p:cNvPr id="2" name="Rectangle 1"/>
          <p:cNvSpPr/>
          <p:nvPr/>
        </p:nvSpPr>
        <p:spPr>
          <a:xfrm>
            <a:off x="530163" y="239449"/>
            <a:ext cx="11217492" cy="1349902"/>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ea typeface="+mn-ea"/>
                <a:cs typeface="+mn-cs"/>
              </a:rPr>
              <a:t>The Kellogg's Eating Occasion Framework allows us to unlock significant growth opportunities...</a:t>
            </a: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08448" y="2138865"/>
            <a:ext cx="5372100" cy="3935077"/>
          </a:xfrm>
          <a:prstGeom prst="rect">
            <a:avLst/>
          </a:prstGeom>
        </p:spPr>
      </p:pic>
      <p:sp>
        <p:nvSpPr>
          <p:cNvPr id="8" name="Slide Number Placeholder 7">
            <a:extLst>
              <a:ext uri="{FF2B5EF4-FFF2-40B4-BE49-F238E27FC236}">
                <a16:creationId xmlns:a16="http://schemas.microsoft.com/office/drawing/2014/main" id="{03E2323A-D7BE-4D3C-8CC5-F71BB60ACA98}"/>
              </a:ext>
            </a:extLst>
          </p:cNvPr>
          <p:cNvSpPr>
            <a:spLocks noGrp="1"/>
          </p:cNvSpPr>
          <p:nvPr>
            <p:ph type="sldNum" sz="quarter" idx="4"/>
          </p:nvPr>
        </p:nvSpPr>
        <p:spPr/>
        <p:txBody>
          <a:bodyPr/>
          <a:lstStyle/>
          <a:p>
            <a:fld id="{A26DCA39-FE7E-4B33-9419-C9BB65BD885E}" type="slidenum">
              <a:rPr lang="en-US" smtClean="0"/>
              <a:pPr/>
              <a:t>7</a:t>
            </a:fld>
            <a:endParaRPr lang="en-US" dirty="0"/>
          </a:p>
        </p:txBody>
      </p:sp>
    </p:spTree>
    <p:extLst>
      <p:ext uri="{BB962C8B-B14F-4D97-AF65-F5344CB8AC3E}">
        <p14:creationId xmlns:p14="http://schemas.microsoft.com/office/powerpoint/2010/main" val="341546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Understanding Occasions</a:t>
            </a:r>
          </a:p>
        </p:txBody>
      </p:sp>
      <p:sp>
        <p:nvSpPr>
          <p:cNvPr id="5" name="Slide Number Placeholder 4">
            <a:extLst>
              <a:ext uri="{FF2B5EF4-FFF2-40B4-BE49-F238E27FC236}">
                <a16:creationId xmlns:a16="http://schemas.microsoft.com/office/drawing/2014/main" id="{A1FDD92D-C8BB-4333-9518-D2701F6F3D20}"/>
              </a:ext>
            </a:extLst>
          </p:cNvPr>
          <p:cNvSpPr>
            <a:spLocks noGrp="1"/>
          </p:cNvSpPr>
          <p:nvPr>
            <p:ph type="sldNum" sz="quarter" idx="4"/>
          </p:nvPr>
        </p:nvSpPr>
        <p:spPr/>
        <p:txBody>
          <a:bodyPr/>
          <a:lstStyle/>
          <a:p>
            <a:fld id="{A26DCA39-FE7E-4B33-9419-C9BB65BD885E}" type="slidenum">
              <a:rPr lang="en-US" smtClean="0"/>
              <a:pPr/>
              <a:t>8</a:t>
            </a:fld>
            <a:endParaRPr lang="en-US" dirty="0"/>
          </a:p>
        </p:txBody>
      </p:sp>
    </p:spTree>
    <p:extLst>
      <p:ext uri="{BB962C8B-B14F-4D97-AF65-F5344CB8AC3E}">
        <p14:creationId xmlns:p14="http://schemas.microsoft.com/office/powerpoint/2010/main" val="398571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1642" y="1926499"/>
            <a:ext cx="5857907" cy="3140393"/>
            <a:chOff x="121642" y="1698913"/>
            <a:chExt cx="5857907" cy="3140393"/>
          </a:xfrm>
        </p:grpSpPr>
        <p:sp>
          <p:nvSpPr>
            <p:cNvPr id="6" name="Title 1"/>
            <p:cNvSpPr txBox="1">
              <a:spLocks/>
            </p:cNvSpPr>
            <p:nvPr/>
          </p:nvSpPr>
          <p:spPr>
            <a:xfrm>
              <a:off x="209551" y="2402742"/>
              <a:ext cx="5520428" cy="2436564"/>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670530" rtl="0" eaLnBrk="1" fontAlgn="auto" latinLnBrk="0" hangingPunct="1">
                <a:lnSpc>
                  <a:spcPct val="11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An </a:t>
              </a:r>
              <a:r>
                <a:rPr kumimoji="0" lang="en-US" sz="2000" b="1" i="0" u="none" strike="noStrike" kern="1200" cap="none" spc="0" normalizeH="0" baseline="0" noProof="0" dirty="0">
                  <a:ln>
                    <a:noFill/>
                  </a:ln>
                  <a:solidFill>
                    <a:srgbClr val="DC2347"/>
                  </a:solidFill>
                  <a:effectLst/>
                  <a:uLnTx/>
                  <a:uFillTx/>
                  <a:latin typeface="Franklin Gothic Book" panose="020B0503020102020204" pitchFamily="34" charset="0"/>
                  <a:ea typeface="+mj-ea"/>
                  <a:cs typeface="+mj-cs"/>
                </a:rPr>
                <a:t>eating situation </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surrounded by what is happening during a </a:t>
              </a:r>
              <a:r>
                <a:rPr kumimoji="0" lang="en-US" sz="2000" b="1" i="0" u="none" strike="noStrike" kern="1200" cap="none" spc="0" normalizeH="0" baseline="0" noProof="0" dirty="0">
                  <a:ln>
                    <a:noFill/>
                  </a:ln>
                  <a:solidFill>
                    <a:srgbClr val="DC2347"/>
                  </a:solidFill>
                  <a:effectLst/>
                  <a:uLnTx/>
                  <a:uFillTx/>
                  <a:latin typeface="Franklin Gothic Book" panose="020B0503020102020204" pitchFamily="34" charset="0"/>
                  <a:ea typeface="+mj-ea"/>
                  <a:cs typeface="+mj-cs"/>
                </a:rPr>
                <a:t>specific time and/or place</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a:t>
              </a:r>
              <a:r>
                <a:rPr kumimoji="0" lang="en-US" sz="2000" b="1"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 </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This is enhanced by understanding </a:t>
              </a:r>
              <a:r>
                <a:rPr kumimoji="0" lang="en-US" sz="2000" b="0" i="0" u="sng"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who</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 is eating,  </a:t>
              </a:r>
              <a:r>
                <a:rPr kumimoji="0" lang="en-US" sz="2000" b="0" i="0" u="sng"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what</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 they are eating,  </a:t>
              </a:r>
              <a:r>
                <a:rPr kumimoji="0" lang="en-US" sz="2000" b="0" i="0" u="sng"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why </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they are eating,  the </a:t>
              </a:r>
              <a:r>
                <a:rPr kumimoji="0" lang="en-US" sz="2000" b="0" i="0" u="sng"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retail environment </a:t>
              </a:r>
              <a:r>
                <a:rPr kumimoji="0" lang="en-US" sz="20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mj-cs"/>
                </a:rPr>
                <a:t>where food was purchased,  as well as the physical circumstances surrounding the occasion.</a:t>
              </a:r>
            </a:p>
          </p:txBody>
        </p:sp>
        <p:sp>
          <p:nvSpPr>
            <p:cNvPr id="73" name="Rounded Rectangle 72"/>
            <p:cNvSpPr/>
            <p:nvPr/>
          </p:nvSpPr>
          <p:spPr>
            <a:xfrm>
              <a:off x="121642" y="1698913"/>
              <a:ext cx="5857907" cy="526178"/>
            </a:xfrm>
            <a:prstGeom prst="roundRect">
              <a:avLst>
                <a:gd name="adj" fmla="val 0"/>
              </a:avLst>
            </a:prstGeom>
            <a:solidFill>
              <a:schemeClr val="bg1">
                <a:lumMod val="8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ranklin Gothic Medium Cond"/>
                  <a:ea typeface="+mn-ea"/>
                  <a:cs typeface="+mn-cs"/>
                </a:rPr>
                <a:t>AN OCCASION IS...</a:t>
              </a:r>
            </a:p>
          </p:txBody>
        </p:sp>
      </p:grpSp>
      <p:sp>
        <p:nvSpPr>
          <p:cNvPr id="75" name="Title 4">
            <a:extLst>
              <a:ext uri="{FF2B5EF4-FFF2-40B4-BE49-F238E27FC236}">
                <a16:creationId xmlns:a16="http://schemas.microsoft.com/office/drawing/2014/main" id="{19DB4480-4503-415E-A8F8-555B87EF71B2}"/>
              </a:ext>
            </a:extLst>
          </p:cNvPr>
          <p:cNvSpPr txBox="1">
            <a:spLocks/>
          </p:cNvSpPr>
          <p:nvPr/>
        </p:nvSpPr>
        <p:spPr>
          <a:xfrm>
            <a:off x="121642" y="311588"/>
            <a:ext cx="12070357"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a:ln>
                  <a:noFill/>
                </a:ln>
                <a:solidFill>
                  <a:srgbClr val="DB1348"/>
                </a:solidFill>
                <a:effectLst/>
                <a:uLnTx/>
                <a:uFillTx/>
                <a:latin typeface="Franklin Gothic Medium Cond"/>
                <a:ea typeface="+mj-ea"/>
                <a:cs typeface="+mj-cs"/>
              </a:rPr>
              <a:t>Occasion Definition</a:t>
            </a:r>
          </a:p>
        </p:txBody>
      </p:sp>
      <p:pic>
        <p:nvPicPr>
          <p:cNvPr id="76" name="Picture 75">
            <a:extLst>
              <a:ext uri="{FF2B5EF4-FFF2-40B4-BE49-F238E27FC236}">
                <a16:creationId xmlns:a16="http://schemas.microsoft.com/office/drawing/2014/main" id="{045A479B-9C51-4C50-B554-BD80729C8038}"/>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rot="5400000">
            <a:off x="3679527" y="3460695"/>
            <a:ext cx="4537488" cy="72000"/>
          </a:xfrm>
          <a:prstGeom prst="rect">
            <a:avLst/>
          </a:prstGeom>
        </p:spPr>
      </p:pic>
      <p:grpSp>
        <p:nvGrpSpPr>
          <p:cNvPr id="10" name="Group 9"/>
          <p:cNvGrpSpPr/>
          <p:nvPr/>
        </p:nvGrpSpPr>
        <p:grpSpPr>
          <a:xfrm>
            <a:off x="6459223" y="968834"/>
            <a:ext cx="5061385" cy="5055723"/>
            <a:chOff x="6459223" y="968834"/>
            <a:chExt cx="5061385" cy="5055723"/>
          </a:xfrm>
        </p:grpSpPr>
        <p:grpSp>
          <p:nvGrpSpPr>
            <p:cNvPr id="5" name="Group 4"/>
            <p:cNvGrpSpPr/>
            <p:nvPr/>
          </p:nvGrpSpPr>
          <p:grpSpPr>
            <a:xfrm>
              <a:off x="6459223" y="968834"/>
              <a:ext cx="5061385" cy="1006429"/>
              <a:chOff x="6459223" y="1298018"/>
              <a:chExt cx="5061385" cy="1006429"/>
            </a:xfrm>
          </p:grpSpPr>
          <p:sp>
            <p:nvSpPr>
              <p:cNvPr id="113" name="Rectangle 112"/>
              <p:cNvSpPr/>
              <p:nvPr/>
            </p:nvSpPr>
            <p:spPr>
              <a:xfrm>
                <a:off x="7340599" y="129801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B1348"/>
                    </a:solidFill>
                    <a:effectLst/>
                    <a:uLnTx/>
                    <a:uFillTx/>
                    <a:latin typeface="Franklin Gothic Medium Cond"/>
                    <a:ea typeface="+mn-ea"/>
                    <a:cs typeface="+mn-cs"/>
                  </a:rPr>
                  <a:t>WHEN</a:t>
                </a:r>
                <a:endParaRPr kumimoji="0" lang="en-US" sz="1800" b="1" i="0" u="none" strike="noStrike" kern="1200" cap="none" spc="0" normalizeH="0" baseline="0" noProof="0" dirty="0">
                  <a:ln>
                    <a:noFill/>
                  </a:ln>
                  <a:solidFill>
                    <a:srgbClr val="DB1348"/>
                  </a:solidFill>
                  <a:effectLst/>
                  <a:uLnTx/>
                  <a:uFillTx/>
                  <a:latin typeface="Franklin Gothic Medium Cond"/>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n-ea"/>
                    <a:cs typeface="+mn-cs"/>
                  </a:rPr>
                  <a:t>When the eating occasion happens (e.g.,  at breakfast,  between meals,  after work,  right before going to bed,  etc.)</a:t>
                </a:r>
              </a:p>
            </p:txBody>
          </p:sp>
          <p:pic>
            <p:nvPicPr>
              <p:cNvPr id="84" name="Picture 83">
                <a:extLst>
                  <a:ext uri="{FF2B5EF4-FFF2-40B4-BE49-F238E27FC236}">
                    <a16:creationId xmlns:a16="http://schemas.microsoft.com/office/drawing/2014/main" id="{74C3F554-8530-48A2-925A-3CC8045F05CB}"/>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6459223" y="1441232"/>
                <a:ext cx="720000" cy="720000"/>
              </a:xfrm>
              <a:prstGeom prst="rect">
                <a:avLst/>
              </a:prstGeom>
            </p:spPr>
          </p:pic>
        </p:grpSp>
        <p:grpSp>
          <p:nvGrpSpPr>
            <p:cNvPr id="2" name="Group 1"/>
            <p:cNvGrpSpPr/>
            <p:nvPr/>
          </p:nvGrpSpPr>
          <p:grpSpPr>
            <a:xfrm>
              <a:off x="6459223" y="2078107"/>
              <a:ext cx="5061385" cy="812530"/>
              <a:chOff x="6459223" y="2191937"/>
              <a:chExt cx="5061385" cy="812530"/>
            </a:xfrm>
          </p:grpSpPr>
          <p:sp>
            <p:nvSpPr>
              <p:cNvPr id="114" name="Rectangle 113"/>
              <p:cNvSpPr/>
              <p:nvPr/>
            </p:nvSpPr>
            <p:spPr>
              <a:xfrm>
                <a:off x="7340599" y="2191937"/>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B1348"/>
                    </a:solidFill>
                    <a:effectLst/>
                    <a:uLnTx/>
                    <a:uFillTx/>
                    <a:latin typeface="Franklin Gothic Medium Cond"/>
                    <a:ea typeface="+mn-ea"/>
                    <a:cs typeface="+mn-cs"/>
                  </a:rPr>
                  <a:t>WHERE</a:t>
                </a:r>
                <a:endParaRPr kumimoji="0" lang="en-US" sz="1800" b="1" i="0" u="none" strike="noStrike" kern="1200" cap="none" spc="0" normalizeH="0" baseline="0" noProof="0" dirty="0">
                  <a:ln>
                    <a:noFill/>
                  </a:ln>
                  <a:solidFill>
                    <a:srgbClr val="DB1348"/>
                  </a:solidFill>
                  <a:effectLst/>
                  <a:uLnTx/>
                  <a:uFillTx/>
                  <a:latin typeface="Franklin Gothic Medium Cond"/>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n-ea"/>
                    <a:cs typeface="+mn-cs"/>
                  </a:rPr>
                  <a:t>Where the eating occasion takes place (e.g.,  at home,  in the office,  in a restaurant,  etc.)</a:t>
                </a:r>
              </a:p>
            </p:txBody>
          </p:sp>
          <p:pic>
            <p:nvPicPr>
              <p:cNvPr id="85" name="Picture 84">
                <a:extLst>
                  <a:ext uri="{FF2B5EF4-FFF2-40B4-BE49-F238E27FC236}">
                    <a16:creationId xmlns:a16="http://schemas.microsoft.com/office/drawing/2014/main" id="{586744B6-370A-491B-BCE2-D25BCC57E6A1}"/>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6459223" y="2238202"/>
                <a:ext cx="720000" cy="720000"/>
              </a:xfrm>
              <a:prstGeom prst="rect">
                <a:avLst/>
              </a:prstGeom>
            </p:spPr>
          </p:pic>
        </p:grpSp>
        <p:grpSp>
          <p:nvGrpSpPr>
            <p:cNvPr id="4" name="Group 3"/>
            <p:cNvGrpSpPr/>
            <p:nvPr/>
          </p:nvGrpSpPr>
          <p:grpSpPr>
            <a:xfrm>
              <a:off x="6459223" y="2993481"/>
              <a:ext cx="5061385" cy="1006429"/>
              <a:chOff x="6459223" y="3085858"/>
              <a:chExt cx="5061385" cy="1006429"/>
            </a:xfrm>
          </p:grpSpPr>
          <p:sp>
            <p:nvSpPr>
              <p:cNvPr id="115" name="Rectangle 114"/>
              <p:cNvSpPr/>
              <p:nvPr/>
            </p:nvSpPr>
            <p:spPr>
              <a:xfrm>
                <a:off x="7340599" y="308585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B1348"/>
                    </a:solidFill>
                    <a:effectLst/>
                    <a:uLnTx/>
                    <a:uFillTx/>
                    <a:latin typeface="Franklin Gothic Medium Cond"/>
                    <a:ea typeface="+mn-ea"/>
                    <a:cs typeface="+mn-cs"/>
                  </a:rPr>
                  <a:t>WHY</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n-ea"/>
                    <a:cs typeface="+mn-cs"/>
                  </a:rPr>
                  <a:t>Why the product is chosen instead of others (e.g.,  nutritional benefits,  relieve boredom,  satisfy hunger,  within reach,  etc.)</a:t>
                </a:r>
              </a:p>
            </p:txBody>
          </p:sp>
          <p:pic>
            <p:nvPicPr>
              <p:cNvPr id="86" name="Picture 85">
                <a:extLst>
                  <a:ext uri="{FF2B5EF4-FFF2-40B4-BE49-F238E27FC236}">
                    <a16:creationId xmlns:a16="http://schemas.microsoft.com/office/drawing/2014/main" id="{21FF4724-B583-45DB-91BE-14DF16825BED}"/>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6459223" y="3229072"/>
                <a:ext cx="720000" cy="720000"/>
              </a:xfrm>
              <a:prstGeom prst="rect">
                <a:avLst/>
              </a:prstGeom>
            </p:spPr>
          </p:pic>
        </p:grpSp>
        <p:grpSp>
          <p:nvGrpSpPr>
            <p:cNvPr id="7" name="Group 6"/>
            <p:cNvGrpSpPr/>
            <p:nvPr/>
          </p:nvGrpSpPr>
          <p:grpSpPr>
            <a:xfrm>
              <a:off x="6459223" y="4102754"/>
              <a:ext cx="5061385" cy="1006429"/>
              <a:chOff x="6459223" y="3979779"/>
              <a:chExt cx="5061385" cy="1006429"/>
            </a:xfrm>
          </p:grpSpPr>
          <p:sp>
            <p:nvSpPr>
              <p:cNvPr id="116" name="Rectangle 115"/>
              <p:cNvSpPr/>
              <p:nvPr/>
            </p:nvSpPr>
            <p:spPr>
              <a:xfrm>
                <a:off x="7340599" y="3979779"/>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B1348"/>
                    </a:solidFill>
                    <a:effectLst/>
                    <a:uLnTx/>
                    <a:uFillTx/>
                    <a:latin typeface="Franklin Gothic Medium Cond"/>
                    <a:ea typeface="+mn-ea"/>
                    <a:cs typeface="+mn-cs"/>
                  </a:rPr>
                  <a:t>WHO/WHO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n-ea"/>
                    <a:cs typeface="+mn-cs"/>
                  </a:rPr>
                  <a:t>Who consumes the product and with whom (e.g.,  children at breakfast with parents,  young millennials alone at night,  etc.)</a:t>
                </a:r>
              </a:p>
            </p:txBody>
          </p:sp>
          <p:pic>
            <p:nvPicPr>
              <p:cNvPr id="87" name="Picture 86">
                <a:extLst>
                  <a:ext uri="{FF2B5EF4-FFF2-40B4-BE49-F238E27FC236}">
                    <a16:creationId xmlns:a16="http://schemas.microsoft.com/office/drawing/2014/main" id="{5EACBBD4-346E-461B-864C-61743CB4BA36}"/>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6459223" y="4122993"/>
                <a:ext cx="720000" cy="720000"/>
              </a:xfrm>
              <a:prstGeom prst="rect">
                <a:avLst/>
              </a:prstGeom>
            </p:spPr>
          </p:pic>
        </p:grpSp>
        <p:grpSp>
          <p:nvGrpSpPr>
            <p:cNvPr id="8" name="Group 7"/>
            <p:cNvGrpSpPr/>
            <p:nvPr/>
          </p:nvGrpSpPr>
          <p:grpSpPr>
            <a:xfrm>
              <a:off x="6459223" y="5212027"/>
              <a:ext cx="5061385" cy="812530"/>
              <a:chOff x="6459223" y="4873699"/>
              <a:chExt cx="5061385" cy="812530"/>
            </a:xfrm>
          </p:grpSpPr>
          <p:sp>
            <p:nvSpPr>
              <p:cNvPr id="117" name="Rectangle 116"/>
              <p:cNvSpPr/>
              <p:nvPr/>
            </p:nvSpPr>
            <p:spPr>
              <a:xfrm>
                <a:off x="7340599" y="4873699"/>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B1348"/>
                    </a:solidFill>
                    <a:effectLst/>
                    <a:uLnTx/>
                    <a:uFillTx/>
                    <a:latin typeface="Franklin Gothic Medium Cond"/>
                    <a:ea typeface="+mn-ea"/>
                    <a:cs typeface="+mn-cs"/>
                  </a:rPr>
                  <a:t>WHAT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Franklin Gothic Book" panose="020B0503020102020204" pitchFamily="34" charset="0"/>
                    <a:ea typeface="+mn-ea"/>
                    <a:cs typeface="+mn-cs"/>
                  </a:rPr>
                  <a:t>What is eaten (e.g. trial mix,  granola bar with a cup of coffee,  cereal with yogurt,  etc.)</a:t>
                </a:r>
              </a:p>
            </p:txBody>
          </p:sp>
          <p:pic>
            <p:nvPicPr>
              <p:cNvPr id="88" name="Picture 87">
                <a:extLst>
                  <a:ext uri="{FF2B5EF4-FFF2-40B4-BE49-F238E27FC236}">
                    <a16:creationId xmlns:a16="http://schemas.microsoft.com/office/drawing/2014/main" id="{657F8C88-DFC4-441A-AC90-E88B85CAEE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6459223" y="4919964"/>
                <a:ext cx="720000" cy="720000"/>
              </a:xfrm>
              <a:prstGeom prst="rect">
                <a:avLst/>
              </a:prstGeom>
            </p:spPr>
          </p:pic>
        </p:grpSp>
      </p:grpSp>
      <p:sp>
        <p:nvSpPr>
          <p:cNvPr id="12" name="Slide Number Placeholder 11">
            <a:extLst>
              <a:ext uri="{FF2B5EF4-FFF2-40B4-BE49-F238E27FC236}">
                <a16:creationId xmlns:a16="http://schemas.microsoft.com/office/drawing/2014/main" id="{912C2422-BBC2-4191-AEC1-840E7F90E027}"/>
              </a:ext>
            </a:extLst>
          </p:cNvPr>
          <p:cNvSpPr>
            <a:spLocks noGrp="1"/>
          </p:cNvSpPr>
          <p:nvPr>
            <p:ph type="sldNum" sz="quarter" idx="4"/>
          </p:nvPr>
        </p:nvSpPr>
        <p:spPr/>
        <p:txBody>
          <a:bodyPr/>
          <a:lstStyle/>
          <a:p>
            <a:fld id="{A26DCA39-FE7E-4B33-9419-C9BB65BD885E}" type="slidenum">
              <a:rPr lang="en-US" smtClean="0"/>
              <a:pPr/>
              <a:t>9</a:t>
            </a:fld>
            <a:endParaRPr lang="en-US" dirty="0"/>
          </a:p>
        </p:txBody>
      </p:sp>
    </p:spTree>
    <p:extLst>
      <p:ext uri="{BB962C8B-B14F-4D97-AF65-F5344CB8AC3E}">
        <p14:creationId xmlns:p14="http://schemas.microsoft.com/office/powerpoint/2010/main" val="32454165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CLUDEHIDDENSLIDES" val="False"/>
  <p:tag name="NUMBEROFPAGES" val="2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gf3Cw9fimTCQ5YH9xDwP8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b19y8z5MV5Mni8oKT5NtrQ"/>
</p:tagLst>
</file>

<file path=ppt/theme/theme1.xml><?xml version="1.0" encoding="utf-8"?>
<a:theme xmlns:a="http://schemas.openxmlformats.org/drawingml/2006/main" name="1_Office Theme">
  <a:themeElements>
    <a:clrScheme name="Custom 32">
      <a:dk1>
        <a:sysClr val="windowText" lastClr="000000"/>
      </a:dk1>
      <a:lt1>
        <a:sysClr val="window" lastClr="FFFFFF"/>
      </a:lt1>
      <a:dk2>
        <a:srgbClr val="DB1348"/>
      </a:dk2>
      <a:lt2>
        <a:srgbClr val="E7E6E6"/>
      </a:lt2>
      <a:accent1>
        <a:srgbClr val="DB1348"/>
      </a:accent1>
      <a:accent2>
        <a:srgbClr val="B68F68"/>
      </a:accent2>
      <a:accent3>
        <a:srgbClr val="003960"/>
      </a:accent3>
      <a:accent4>
        <a:srgbClr val="43BDA0"/>
      </a:accent4>
      <a:accent5>
        <a:srgbClr val="F9B9CA"/>
      </a:accent5>
      <a:accent6>
        <a:srgbClr val="61BBFF"/>
      </a:accent6>
      <a:hlink>
        <a:srgbClr val="0563C1"/>
      </a:hlink>
      <a:folHlink>
        <a:srgbClr val="954F72"/>
      </a:folHlink>
    </a:clrScheme>
    <a:fontScheme name="Custom 3">
      <a:majorFont>
        <a:latin typeface="Franklin Gothic Medium C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5865</Words>
  <Application>Microsoft Office PowerPoint</Application>
  <PresentationFormat>Widescreen</PresentationFormat>
  <Paragraphs>1309</Paragraphs>
  <Slides>27</Slides>
  <Notes>27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Arial Narrow</vt:lpstr>
      <vt:lpstr>Calibri</vt:lpstr>
      <vt:lpstr>Franklin Gothic Book</vt:lpstr>
      <vt:lpstr>Franklin Gothic Medium</vt:lpstr>
      <vt:lpstr>Franklin Gothic Medium Cond</vt:lpstr>
      <vt:lpstr>1_Office Theme</vt:lpstr>
      <vt:lpstr>think-cell Slide</vt:lpstr>
      <vt:lpstr>Kellogg’s  Eating Occasions Framework</vt:lpstr>
      <vt:lpstr>PowerPoint Presentation</vt:lpstr>
      <vt:lpstr>Occasions allow us to move beyond category-first thinking</vt:lpstr>
      <vt:lpstr>Occasions will influence all aspects of the business…</vt:lpstr>
      <vt:lpstr>Eating Occasions Shape Category Growth</vt:lpstr>
      <vt:lpstr>Eating Occasions Unlock Retailer Execution</vt:lpstr>
      <vt:lpstr>This is a Big Change with a Big Path to Growth!</vt:lpstr>
      <vt:lpstr>Understanding Occasions</vt:lpstr>
      <vt:lpstr>PowerPoint Presentation</vt:lpstr>
      <vt:lpstr>PowerPoint Presentation</vt:lpstr>
      <vt:lpstr>PowerPoint Presentation</vt:lpstr>
      <vt:lpstr>By understanding our strategic goals for the framework and applying the eating occasion definition,  we developed a data-driven eating occasion framework. </vt:lpstr>
      <vt:lpstr>Sample &amp; Method</vt:lpstr>
      <vt:lpstr>Kellogg’s  Eating Occasion Framework</vt:lpstr>
      <vt:lpstr>Unweighted [weighted] Base: Eating Occasions among Age 4-70                             .See notes section for more information. When viewed as a total population, children age 4-12 and adults/teens age 13-70 have been weighted to match population proportions. </vt:lpstr>
      <vt:lpstr>PowerPoint Presentation</vt:lpstr>
      <vt:lpstr>Custom Category Occasion Profiles</vt:lpstr>
      <vt:lpstr>CCGM (Sizing &amp; Category Rank)</vt:lpstr>
      <vt:lpstr>CCGM (Category Behavior within Occasions)</vt:lpstr>
      <vt:lpstr>APPENDIX</vt:lpstr>
      <vt:lpstr>CUSTOM CATEGORY OCCASION PROFILE GUIDE</vt:lpstr>
      <vt:lpstr>CUSTOM CATEGORY OCCASION PROFILE GUIDE</vt:lpstr>
      <vt:lpstr>OCCASION DEFINITIONS</vt:lpstr>
      <vt:lpstr>OCCASION DEFINITIONS</vt:lpstr>
      <vt:lpstr>Questionnaire Information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CATEGORY PROFILE  INTERPRETATION GUIDE</dc:title>
  <dc:creator>Anuradha Nawkhare</dc:creator>
  <cp:lastModifiedBy>Anuradha Nawkhare</cp:lastModifiedBy>
  <cp:revision>118</cp:revision>
  <dcterms:created xsi:type="dcterms:W3CDTF">2019-10-01T06:27:22Z</dcterms:created>
  <dcterms:modified xsi:type="dcterms:W3CDTF">2021-04-14T09:10:52Z</dcterms:modified>
</cp:coreProperties>
</file>